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vml" ContentType="application/vnd.openxmlformats-officedocument.vmlDrawing"/>
  <Override PartName="/ppt/charts/chart6.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2"/>
  </p:notesMasterIdLst>
  <p:handoutMasterIdLst>
    <p:handoutMasterId r:id="rId53"/>
  </p:handoutMasterIdLst>
  <p:sldIdLst>
    <p:sldId id="276" r:id="rId2"/>
    <p:sldId id="277" r:id="rId3"/>
    <p:sldId id="258" r:id="rId4"/>
    <p:sldId id="260" r:id="rId5"/>
    <p:sldId id="261" r:id="rId6"/>
    <p:sldId id="339" r:id="rId7"/>
    <p:sldId id="310" r:id="rId8"/>
    <p:sldId id="273" r:id="rId9"/>
    <p:sldId id="300" r:id="rId10"/>
    <p:sldId id="256" r:id="rId11"/>
    <p:sldId id="289" r:id="rId12"/>
    <p:sldId id="275" r:id="rId13"/>
    <p:sldId id="264" r:id="rId14"/>
    <p:sldId id="263" r:id="rId15"/>
    <p:sldId id="265" r:id="rId16"/>
    <p:sldId id="297" r:id="rId17"/>
    <p:sldId id="307" r:id="rId18"/>
    <p:sldId id="266" r:id="rId19"/>
    <p:sldId id="267" r:id="rId20"/>
    <p:sldId id="268" r:id="rId21"/>
    <p:sldId id="269" r:id="rId22"/>
    <p:sldId id="311" r:id="rId23"/>
    <p:sldId id="308" r:id="rId24"/>
    <p:sldId id="309" r:id="rId25"/>
    <p:sldId id="341" r:id="rId26"/>
    <p:sldId id="340" r:id="rId27"/>
    <p:sldId id="342" r:id="rId28"/>
    <p:sldId id="343" r:id="rId29"/>
    <p:sldId id="328" r:id="rId30"/>
    <p:sldId id="329" r:id="rId31"/>
    <p:sldId id="330" r:id="rId32"/>
    <p:sldId id="331" r:id="rId33"/>
    <p:sldId id="325" r:id="rId34"/>
    <p:sldId id="332" r:id="rId35"/>
    <p:sldId id="333" r:id="rId36"/>
    <p:sldId id="334" r:id="rId37"/>
    <p:sldId id="335" r:id="rId38"/>
    <p:sldId id="336" r:id="rId39"/>
    <p:sldId id="337" r:id="rId40"/>
    <p:sldId id="338" r:id="rId41"/>
    <p:sldId id="312" r:id="rId42"/>
    <p:sldId id="313" r:id="rId43"/>
    <p:sldId id="314" r:id="rId44"/>
    <p:sldId id="315" r:id="rId45"/>
    <p:sldId id="326" r:id="rId46"/>
    <p:sldId id="316" r:id="rId47"/>
    <p:sldId id="317" r:id="rId48"/>
    <p:sldId id="322" r:id="rId49"/>
    <p:sldId id="324" r:id="rId50"/>
    <p:sldId id="323" r:id="rId51"/>
  </p:sldIdLst>
  <p:sldSz cx="9144000" cy="6858000" type="screen4x3"/>
  <p:notesSz cx="6858000" cy="9239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5160" autoAdjust="0"/>
    <p:restoredTop sz="68550" autoAdjust="0"/>
  </p:normalViewPr>
  <p:slideViewPr>
    <p:cSldViewPr>
      <p:cViewPr varScale="1">
        <p:scale>
          <a:sx n="69" d="100"/>
          <a:sy n="69" d="100"/>
        </p:scale>
        <p:origin x="-828" y="-10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krichards.BERNCOAD.008\Local%20Settings\Temporary%20Internet%20Files\Content.Outlook\N2CZUO02\Copy%20of%20demographic%202-20-1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ichelle\Documents\Place%20Matters%20Contract\Data\Environmental%20Contamination%20and%20Pollution%20Data.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michelle\Documents\Place%20Matters%20Contract\Data\Environmental%20Contamination%20and%20Pollution%20Data.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michelle\Documents\Place%20Matters%20Contract\Data\Environmental%20Contamination%20and%20Pollution%20Data.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lgn="ctr">
              <a:defRPr/>
            </a:pPr>
            <a:r>
              <a:rPr lang="en-US" dirty="0" smtClean="0"/>
              <a:t>Social, Economic</a:t>
            </a:r>
            <a:r>
              <a:rPr lang="en-US" baseline="0" dirty="0" smtClean="0"/>
              <a:t> &amp; Environmental </a:t>
            </a:r>
            <a:r>
              <a:rPr lang="en-US" dirty="0" smtClean="0"/>
              <a:t>Determinants of Health</a:t>
            </a:r>
            <a:endParaRPr lang="en-US" dirty="0"/>
          </a:p>
        </c:rich>
      </c:tx>
      <c:layout>
        <c:manualLayout>
          <c:xMode val="edge"/>
          <c:yMode val="edge"/>
          <c:x val="0.13251488095238181"/>
          <c:y val="5.1919636690150567E-2"/>
        </c:manualLayout>
      </c:layout>
    </c:title>
    <c:plotArea>
      <c:layout>
        <c:manualLayout>
          <c:layoutTarget val="inner"/>
          <c:xMode val="edge"/>
          <c:yMode val="edge"/>
          <c:x val="3.2025098425197053E-2"/>
          <c:y val="0.18529596629368697"/>
          <c:w val="0.49547138638920407"/>
          <c:h val="0.73016835888934939"/>
        </c:manualLayout>
      </c:layout>
      <c:doughnutChart>
        <c:varyColors val="1"/>
        <c:ser>
          <c:idx val="0"/>
          <c:order val="0"/>
          <c:tx>
            <c:strRef>
              <c:f>Sheet1!$B$1</c:f>
              <c:strCache>
                <c:ptCount val="1"/>
                <c:pt idx="0">
                  <c:v>Determinants</c:v>
                </c:pt>
              </c:strCache>
            </c:strRef>
          </c:tx>
          <c:explosion val="14"/>
          <c:cat>
            <c:strRef>
              <c:f>Sheet1!$A$2:$A$15</c:f>
              <c:strCache>
                <c:ptCount val="14"/>
                <c:pt idx="0">
                  <c:v>Built Environment</c:v>
                </c:pt>
                <c:pt idx="1">
                  <c:v>Civic Engagement</c:v>
                </c:pt>
                <c:pt idx="2">
                  <c:v>Culture</c:v>
                </c:pt>
                <c:pt idx="3">
                  <c:v>Early Childhood Experiences</c:v>
                </c:pt>
                <c:pt idx="4">
                  <c:v>Education</c:v>
                </c:pt>
                <c:pt idx="5">
                  <c:v>Employment/Income</c:v>
                </c:pt>
                <c:pt idx="6">
                  <c:v>Environment - Air, Water, Toxins</c:v>
                </c:pt>
                <c:pt idx="7">
                  <c:v>Food Security/Nutrition</c:v>
                </c:pt>
                <c:pt idx="8">
                  <c:v>Health Care - Physical/Mental</c:v>
                </c:pt>
                <c:pt idx="9">
                  <c:v>Housing</c:v>
                </c:pt>
                <c:pt idx="10">
                  <c:v>Land Use Policy</c:v>
                </c:pt>
                <c:pt idx="11">
                  <c:v>Social Support</c:v>
                </c:pt>
                <c:pt idx="12">
                  <c:v>Transportation</c:v>
                </c:pt>
                <c:pt idx="13">
                  <c:v>Working Conditions</c:v>
                </c:pt>
              </c:strCache>
            </c:strRef>
          </c:cat>
          <c:val>
            <c:numRef>
              <c:f>Sheet1!$B$2:$B$15</c:f>
              <c:numCache>
                <c:formatCode>General</c:formatCode>
                <c:ptCount val="1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numCache>
            </c:numRef>
          </c:val>
        </c:ser>
        <c:firstSliceAng val="0"/>
        <c:holeSize val="50"/>
      </c:doughnutChart>
    </c:plotArea>
    <c:legend>
      <c:legendPos val="r"/>
      <c:layout>
        <c:manualLayout>
          <c:xMode val="edge"/>
          <c:yMode val="edge"/>
          <c:x val="0.57879054180727407"/>
          <c:y val="0.12471210629921317"/>
          <c:w val="0.41235986126734475"/>
          <c:h val="0.84131315616797897"/>
        </c:manualLayout>
      </c:layout>
    </c:legend>
    <c:plotVisOnly val="1"/>
    <c:dispBlanksAs val="zero"/>
  </c:chart>
  <c:txPr>
    <a:bodyPr/>
    <a:lstStyle/>
    <a:p>
      <a:pPr>
        <a:defRPr sz="1800"/>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lgn="ctr">
              <a:defRPr/>
            </a:pPr>
            <a:r>
              <a:rPr lang="en-US" dirty="0" smtClean="0"/>
              <a:t>Determinants of Health</a:t>
            </a:r>
            <a:endParaRPr lang="en-US" dirty="0"/>
          </a:p>
        </c:rich>
      </c:tx>
      <c:layout>
        <c:manualLayout>
          <c:xMode val="edge"/>
          <c:yMode val="edge"/>
          <c:x val="0.62941736808760673"/>
          <c:y val="1.4638934935764594E-2"/>
        </c:manualLayout>
      </c:layout>
    </c:title>
    <c:plotArea>
      <c:layout>
        <c:manualLayout>
          <c:layoutTarget val="inner"/>
          <c:xMode val="edge"/>
          <c:yMode val="edge"/>
          <c:x val="6.9843198479500407E-2"/>
          <c:y val="0.18529596629368697"/>
          <c:w val="0.474075821341299"/>
          <c:h val="0.7235894115209287"/>
        </c:manualLayout>
      </c:layout>
      <c:doughnutChart>
        <c:varyColors val="1"/>
        <c:ser>
          <c:idx val="0"/>
          <c:order val="0"/>
          <c:tx>
            <c:strRef>
              <c:f>Sheet1!$B$1</c:f>
              <c:strCache>
                <c:ptCount val="1"/>
                <c:pt idx="0">
                  <c:v>Determinants</c:v>
                </c:pt>
              </c:strCache>
            </c:strRef>
          </c:tx>
          <c:explosion val="20"/>
          <c:cat>
            <c:strRef>
              <c:f>Sheet1!$A$2:$A$15</c:f>
              <c:strCache>
                <c:ptCount val="14"/>
                <c:pt idx="0">
                  <c:v>Built Environment</c:v>
                </c:pt>
                <c:pt idx="1">
                  <c:v>Civic Engagement</c:v>
                </c:pt>
                <c:pt idx="2">
                  <c:v>Culture</c:v>
                </c:pt>
                <c:pt idx="3">
                  <c:v>Early Childhood Experiences</c:v>
                </c:pt>
                <c:pt idx="4">
                  <c:v>Education</c:v>
                </c:pt>
                <c:pt idx="5">
                  <c:v>Employment/Income</c:v>
                </c:pt>
                <c:pt idx="6">
                  <c:v>Environment - Air, Water, Toxins</c:v>
                </c:pt>
                <c:pt idx="7">
                  <c:v>Food Security/Nutrition</c:v>
                </c:pt>
                <c:pt idx="8">
                  <c:v>Health Care - Physical/Mental</c:v>
                </c:pt>
                <c:pt idx="9">
                  <c:v>Housing</c:v>
                </c:pt>
                <c:pt idx="10">
                  <c:v>Land Use Policy</c:v>
                </c:pt>
                <c:pt idx="11">
                  <c:v>Social Support</c:v>
                </c:pt>
                <c:pt idx="12">
                  <c:v>Transportation</c:v>
                </c:pt>
                <c:pt idx="13">
                  <c:v>Working Conditions</c:v>
                </c:pt>
              </c:strCache>
            </c:strRef>
          </c:cat>
          <c:val>
            <c:numRef>
              <c:f>Sheet1!$B$2:$B$15</c:f>
              <c:numCache>
                <c:formatCode>General</c:formatCode>
                <c:ptCount val="1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numCache>
            </c:numRef>
          </c:val>
        </c:ser>
        <c:firstSliceAng val="0"/>
        <c:holeSize val="50"/>
      </c:doughnutChart>
    </c:plotArea>
    <c:legend>
      <c:legendPos val="r"/>
      <c:layout>
        <c:manualLayout>
          <c:xMode val="edge"/>
          <c:yMode val="edge"/>
          <c:x val="0.61004053143799564"/>
          <c:y val="0.12471210629921314"/>
          <c:w val="0.38110991103988495"/>
          <c:h val="0.84131315616797897"/>
        </c:manualLayout>
      </c:layout>
    </c:legend>
    <c:plotVisOnly val="1"/>
    <c:dispBlanksAs val="zero"/>
  </c:chart>
  <c:txPr>
    <a:bodyPr/>
    <a:lstStyle/>
    <a:p>
      <a:pPr>
        <a:defRPr sz="1800"/>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400"/>
            </a:pPr>
            <a:r>
              <a:rPr lang="en-US" sz="2400"/>
              <a:t>Demographics &amp; Socio-Economic Status</a:t>
            </a:r>
          </a:p>
        </c:rich>
      </c:tx>
      <c:layout>
        <c:manualLayout>
          <c:xMode val="edge"/>
          <c:yMode val="edge"/>
          <c:x val="0.2699988961660168"/>
          <c:y val="7.3859063071661499E-2"/>
        </c:manualLayout>
      </c:layout>
    </c:title>
    <c:plotArea>
      <c:layout>
        <c:manualLayout>
          <c:layoutTarget val="inner"/>
          <c:xMode val="edge"/>
          <c:yMode val="edge"/>
          <c:x val="9.3132022544334239E-2"/>
          <c:y val="0.21154716455897624"/>
          <c:w val="0.86616357588328952"/>
          <c:h val="0.43496699276227035"/>
        </c:manualLayout>
      </c:layout>
      <c:barChart>
        <c:barDir val="col"/>
        <c:grouping val="clustered"/>
        <c:ser>
          <c:idx val="0"/>
          <c:order val="0"/>
          <c:tx>
            <c:strRef>
              <c:f>Sheet1!$G$16</c:f>
              <c:strCache>
                <c:ptCount val="1"/>
                <c:pt idx="0">
                  <c:v>San Jose</c:v>
                </c:pt>
              </c:strCache>
            </c:strRef>
          </c:tx>
          <c:cat>
            <c:strRef>
              <c:f>Sheet1!$F$17:$F$22</c:f>
              <c:strCache>
                <c:ptCount val="6"/>
                <c:pt idx="0">
                  <c:v>Hispanic</c:v>
                </c:pt>
                <c:pt idx="1">
                  <c:v>Non-Hispanic White</c:v>
                </c:pt>
                <c:pt idx="2">
                  <c:v>Under 18 Years of Age</c:v>
                </c:pt>
                <c:pt idx="3">
                  <c:v>Unemployment Rate</c:v>
                </c:pt>
                <c:pt idx="4">
                  <c:v>Spanish Spoken at Home (&gt; age 5)</c:v>
                </c:pt>
                <c:pt idx="5">
                  <c:v>Population under 150% Poverty Level</c:v>
                </c:pt>
              </c:strCache>
            </c:strRef>
          </c:cat>
          <c:val>
            <c:numRef>
              <c:f>Sheet1!$G$17:$G$22</c:f>
              <c:numCache>
                <c:formatCode>0%</c:formatCode>
                <c:ptCount val="6"/>
                <c:pt idx="0">
                  <c:v>0.93</c:v>
                </c:pt>
                <c:pt idx="1">
                  <c:v>4.0000000000000112E-2</c:v>
                </c:pt>
                <c:pt idx="2">
                  <c:v>0.35000000000000031</c:v>
                </c:pt>
                <c:pt idx="3" formatCode="0.00%">
                  <c:v>9.2700000000000046E-2</c:v>
                </c:pt>
                <c:pt idx="4">
                  <c:v>0.76000000000000978</c:v>
                </c:pt>
                <c:pt idx="5">
                  <c:v>0.58000000000000063</c:v>
                </c:pt>
              </c:numCache>
            </c:numRef>
          </c:val>
        </c:ser>
        <c:ser>
          <c:idx val="1"/>
          <c:order val="1"/>
          <c:tx>
            <c:strRef>
              <c:f>Sheet1!$H$16</c:f>
              <c:strCache>
                <c:ptCount val="1"/>
                <c:pt idx="0">
                  <c:v>Mountain View</c:v>
                </c:pt>
              </c:strCache>
            </c:strRef>
          </c:tx>
          <c:cat>
            <c:strRef>
              <c:f>Sheet1!$F$17:$F$22</c:f>
              <c:strCache>
                <c:ptCount val="6"/>
                <c:pt idx="0">
                  <c:v>Hispanic</c:v>
                </c:pt>
                <c:pt idx="1">
                  <c:v>Non-Hispanic White</c:v>
                </c:pt>
                <c:pt idx="2">
                  <c:v>Under 18 Years of Age</c:v>
                </c:pt>
                <c:pt idx="3">
                  <c:v>Unemployment Rate</c:v>
                </c:pt>
                <c:pt idx="4">
                  <c:v>Spanish Spoken at Home (&gt; age 5)</c:v>
                </c:pt>
                <c:pt idx="5">
                  <c:v>Population under 150% Poverty Level</c:v>
                </c:pt>
              </c:strCache>
            </c:strRef>
          </c:cat>
          <c:val>
            <c:numRef>
              <c:f>Sheet1!$H$17:$H$22</c:f>
              <c:numCache>
                <c:formatCode>0%</c:formatCode>
                <c:ptCount val="6"/>
                <c:pt idx="0">
                  <c:v>0.76000000000000978</c:v>
                </c:pt>
                <c:pt idx="1">
                  <c:v>0.22000000000000053</c:v>
                </c:pt>
                <c:pt idx="2">
                  <c:v>0.28000000000000008</c:v>
                </c:pt>
                <c:pt idx="3" formatCode="0.00%">
                  <c:v>7.3800000000000338E-2</c:v>
                </c:pt>
                <c:pt idx="4">
                  <c:v>0.52</c:v>
                </c:pt>
                <c:pt idx="5">
                  <c:v>0.31000000000000238</c:v>
                </c:pt>
              </c:numCache>
            </c:numRef>
          </c:val>
        </c:ser>
        <c:ser>
          <c:idx val="2"/>
          <c:order val="2"/>
          <c:tx>
            <c:strRef>
              <c:f>Sheet1!$I$16</c:f>
              <c:strCache>
                <c:ptCount val="1"/>
                <c:pt idx="0">
                  <c:v>Bernalillo County</c:v>
                </c:pt>
              </c:strCache>
            </c:strRef>
          </c:tx>
          <c:cat>
            <c:strRef>
              <c:f>Sheet1!$F$17:$F$22</c:f>
              <c:strCache>
                <c:ptCount val="6"/>
                <c:pt idx="0">
                  <c:v>Hispanic</c:v>
                </c:pt>
                <c:pt idx="1">
                  <c:v>Non-Hispanic White</c:v>
                </c:pt>
                <c:pt idx="2">
                  <c:v>Under 18 Years of Age</c:v>
                </c:pt>
                <c:pt idx="3">
                  <c:v>Unemployment Rate</c:v>
                </c:pt>
                <c:pt idx="4">
                  <c:v>Spanish Spoken at Home (&gt; age 5)</c:v>
                </c:pt>
                <c:pt idx="5">
                  <c:v>Population under 150% Poverty Level</c:v>
                </c:pt>
              </c:strCache>
            </c:strRef>
          </c:cat>
          <c:val>
            <c:numRef>
              <c:f>Sheet1!$I$17:$I$22</c:f>
              <c:numCache>
                <c:formatCode>0%</c:formatCode>
                <c:ptCount val="6"/>
                <c:pt idx="0">
                  <c:v>0.46</c:v>
                </c:pt>
                <c:pt idx="1">
                  <c:v>0.43000000000000038</c:v>
                </c:pt>
                <c:pt idx="2">
                  <c:v>0.24000000000000021</c:v>
                </c:pt>
                <c:pt idx="3" formatCode="0.00%">
                  <c:v>6.7100000000000104E-2</c:v>
                </c:pt>
                <c:pt idx="4">
                  <c:v>0.25</c:v>
                </c:pt>
                <c:pt idx="5">
                  <c:v>0.25</c:v>
                </c:pt>
              </c:numCache>
            </c:numRef>
          </c:val>
        </c:ser>
        <c:axId val="72156288"/>
        <c:axId val="72157824"/>
      </c:barChart>
      <c:catAx>
        <c:axId val="72156288"/>
        <c:scaling>
          <c:orientation val="minMax"/>
        </c:scaling>
        <c:axPos val="b"/>
        <c:majorTickMark val="none"/>
        <c:tickLblPos val="nextTo"/>
        <c:txPr>
          <a:bodyPr/>
          <a:lstStyle/>
          <a:p>
            <a:pPr>
              <a:defRPr sz="1400" baseline="0"/>
            </a:pPr>
            <a:endParaRPr lang="en-US"/>
          </a:p>
        </c:txPr>
        <c:crossAx val="72157824"/>
        <c:crosses val="autoZero"/>
        <c:auto val="1"/>
        <c:lblAlgn val="ctr"/>
        <c:lblOffset val="100"/>
      </c:catAx>
      <c:valAx>
        <c:axId val="72157824"/>
        <c:scaling>
          <c:orientation val="minMax"/>
        </c:scaling>
        <c:axPos val="l"/>
        <c:majorGridlines/>
        <c:numFmt formatCode="0%" sourceLinked="1"/>
        <c:majorTickMark val="none"/>
        <c:tickLblPos val="nextTo"/>
        <c:crossAx val="72156288"/>
        <c:crosses val="autoZero"/>
        <c:crossBetween val="between"/>
      </c:valAx>
    </c:plotArea>
    <c:legend>
      <c:legendPos val="r"/>
      <c:layout>
        <c:manualLayout>
          <c:xMode val="edge"/>
          <c:yMode val="edge"/>
          <c:x val="9.2323570534991545E-2"/>
          <c:y val="0.80470730931360868"/>
          <c:w val="0.80816895562473301"/>
          <c:h val="0.10875295349128447"/>
        </c:manualLayout>
      </c:layout>
      <c:txPr>
        <a:bodyPr/>
        <a:lstStyle/>
        <a:p>
          <a:pPr>
            <a:defRPr sz="2400" baseline="0"/>
          </a:pPr>
          <a:endParaRPr lang="en-US"/>
        </a:p>
      </c:txPr>
    </c:legend>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McKinley County Race/Ethnicity (%)</a:t>
            </a:r>
          </a:p>
        </c:rich>
      </c:tx>
      <c:layout>
        <c:manualLayout>
          <c:xMode val="edge"/>
          <c:yMode val="edge"/>
          <c:x val="3.8378889507498404E-2"/>
          <c:y val="2.7239211377647638E-2"/>
        </c:manualLayout>
      </c:layout>
      <c:spPr>
        <a:noFill/>
        <a:ln w="25400">
          <a:noFill/>
        </a:ln>
      </c:spPr>
    </c:title>
    <c:plotArea>
      <c:layout>
        <c:manualLayout>
          <c:layoutTarget val="inner"/>
          <c:xMode val="edge"/>
          <c:yMode val="edge"/>
          <c:x val="9.7304099613810924E-2"/>
          <c:y val="0.29798408919815367"/>
          <c:w val="0.55876794812413155"/>
          <c:h val="0.56994330708661423"/>
        </c:manualLayout>
      </c:layout>
      <c:pieChart>
        <c:varyColors val="1"/>
        <c:ser>
          <c:idx val="0"/>
          <c:order val="0"/>
          <c:dPt>
            <c:idx val="0"/>
            <c:spPr>
              <a:solidFill>
                <a:schemeClr val="accent1"/>
              </a:solidFill>
              <a:ln w="19050">
                <a:solidFill>
                  <a:schemeClr val="lt1"/>
                </a:solidFill>
              </a:ln>
              <a:effectLst/>
            </c:spPr>
          </c:dPt>
          <c:dPt>
            <c:idx val="1"/>
            <c:spPr>
              <a:solidFill>
                <a:schemeClr val="accent2"/>
              </a:solidFill>
              <a:ln w="19050">
                <a:solidFill>
                  <a:schemeClr val="lt1"/>
                </a:solidFill>
              </a:ln>
              <a:effectLst/>
            </c:spPr>
          </c:dPt>
          <c:dPt>
            <c:idx val="2"/>
            <c:spPr>
              <a:solidFill>
                <a:schemeClr val="accent3"/>
              </a:solidFill>
              <a:ln w="19050">
                <a:solidFill>
                  <a:schemeClr val="lt1"/>
                </a:solidFill>
              </a:ln>
              <a:effectLst/>
            </c:spPr>
          </c:dPt>
          <c:dPt>
            <c:idx val="3"/>
            <c:spPr>
              <a:solidFill>
                <a:schemeClr val="accent4"/>
              </a:solidFill>
              <a:ln w="19050">
                <a:solidFill>
                  <a:schemeClr val="lt1"/>
                </a:solidFill>
              </a:ln>
              <a:effectLst/>
            </c:spPr>
          </c:dPt>
          <c:dPt>
            <c:idx val="4"/>
            <c:spPr>
              <a:solidFill>
                <a:schemeClr val="accent5"/>
              </a:solidFill>
              <a:ln w="19050">
                <a:solidFill>
                  <a:schemeClr val="lt1"/>
                </a:solidFill>
              </a:ln>
              <a:effectLst/>
            </c:spPr>
          </c:dPt>
          <c:dPt>
            <c:idx val="5"/>
            <c:spPr>
              <a:solidFill>
                <a:schemeClr val="accent6"/>
              </a:solidFill>
              <a:ln w="19050">
                <a:solidFill>
                  <a:schemeClr val="lt1"/>
                </a:solidFill>
              </a:ln>
              <a:effectLst/>
            </c:spPr>
          </c:dPt>
          <c:dLbls>
            <c:dLbl>
              <c:idx val="1"/>
              <c:layout>
                <c:manualLayout>
                  <c:x val="-0.10192829221763008"/>
                  <c:y val="-0.25377924613822367"/>
                </c:manualLayout>
              </c:layout>
              <c:dLblPos val="bestFit"/>
              <c:showPercent val="1"/>
              <c:extLst>
                <c:ext xmlns:c15="http://schemas.microsoft.com/office/drawing/2012/chart" uri="{CE6537A1-D6FC-4f65-9D91-7224C49458BB}"/>
              </c:extLst>
            </c:dLbl>
            <c:dLbl>
              <c:idx val="2"/>
              <c:layout>
                <c:manualLayout>
                  <c:x val="-2.9492833585825554E-2"/>
                  <c:y val="5.3246489303130598E-2"/>
                </c:manualLayout>
              </c:layout>
              <c:dLblPos val="bestFit"/>
              <c:showPercent val="1"/>
              <c:extLst>
                <c:ext xmlns:c15="http://schemas.microsoft.com/office/drawing/2012/chart" uri="{CE6537A1-D6FC-4f65-9D91-7224C49458BB}"/>
              </c:extLst>
            </c:dLbl>
            <c:dLbl>
              <c:idx val="3"/>
              <c:layout>
                <c:manualLayout>
                  <c:x val="-2.3146239736659989E-2"/>
                  <c:y val="-3.1924613073839335E-2"/>
                </c:manualLayout>
              </c:layout>
              <c:dLblPos val="bestFit"/>
              <c:showPercent val="1"/>
              <c:extLst>
                <c:ext xmlns:c15="http://schemas.microsoft.com/office/drawing/2012/chart" uri="{CE6537A1-D6FC-4f65-9D91-7224C49458BB}"/>
              </c:extLst>
            </c:dLbl>
            <c:spPr>
              <a:noFill/>
              <a:ln w="25400">
                <a:noFill/>
              </a:ln>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inEnd"/>
            <c:showPercent val="1"/>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'NM &amp; McKinley Demographics'!$J$12:$J$17</c:f>
              <c:strCache>
                <c:ptCount val="6"/>
                <c:pt idx="0">
                  <c:v>McKinley County Race/Ethnicity (%)</c:v>
                </c:pt>
                <c:pt idx="1">
                  <c:v>AI/AN</c:v>
                </c:pt>
                <c:pt idx="2">
                  <c:v>Asian</c:v>
                </c:pt>
                <c:pt idx="3">
                  <c:v>Black</c:v>
                </c:pt>
                <c:pt idx="4">
                  <c:v>Hispanic</c:v>
                </c:pt>
                <c:pt idx="5">
                  <c:v>White</c:v>
                </c:pt>
              </c:strCache>
            </c:strRef>
          </c:cat>
          <c:val>
            <c:numRef>
              <c:f>'NM &amp; McKinley Demographics'!$K$12:$K$17</c:f>
              <c:numCache>
                <c:formatCode>0.00;[Red]0.00</c:formatCode>
                <c:ptCount val="6"/>
                <c:pt idx="1">
                  <c:v>0.73975806470085703</c:v>
                </c:pt>
                <c:pt idx="2">
                  <c:v>8.4821663769032492E-3</c:v>
                </c:pt>
                <c:pt idx="3">
                  <c:v>7.7881084746073406E-3</c:v>
                </c:pt>
                <c:pt idx="4">
                  <c:v>0.133637069563843</c:v>
                </c:pt>
                <c:pt idx="5">
                  <c:v>0.11033459088379</c:v>
                </c:pt>
              </c:numCache>
            </c:numRef>
          </c:val>
        </c:ser>
        <c:firstSliceAng val="0"/>
      </c:pieChart>
      <c:spPr>
        <a:noFill/>
        <a:ln w="25400">
          <a:noFill/>
        </a:ln>
      </c:spPr>
    </c:plotArea>
    <c:legend>
      <c:legendPos val="r"/>
      <c:legendEntry>
        <c:idx val="0"/>
        <c:delete val="1"/>
      </c:legendEntry>
      <c:layout>
        <c:manualLayout>
          <c:xMode val="edge"/>
          <c:yMode val="edge"/>
          <c:x val="0.66283155781997871"/>
          <c:y val="0.15911889763779538"/>
          <c:w val="0.30133781071483723"/>
          <c:h val="0.6856275590551183"/>
        </c:manualLayout>
      </c:layout>
      <c:spPr>
        <a:noFill/>
        <a:ln w="25400">
          <a:noFill/>
        </a:ln>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chart>
  <c:spPr>
    <a:solidFill>
      <a:schemeClr val="bg1"/>
    </a:solidFill>
    <a:ln w="19050" cap="flat" cmpd="sng" algn="ctr">
      <a:solidFill>
        <a:schemeClr val="tx1">
          <a:lumMod val="15000"/>
          <a:lumOff val="85000"/>
        </a:schemeClr>
      </a:solidFill>
      <a:round/>
    </a:ln>
    <a:effectLst/>
  </c:spPr>
  <c:txPr>
    <a:bodyPr/>
    <a:lstStyle/>
    <a:p>
      <a:pPr>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New Mexico </a:t>
            </a:r>
          </a:p>
          <a:p>
            <a:pPr>
              <a:defRPr sz="1600" b="1" i="0" u="none" strike="noStrike" kern="1200" spc="0" baseline="0">
                <a:solidFill>
                  <a:schemeClr val="tx1">
                    <a:lumMod val="65000"/>
                    <a:lumOff val="35000"/>
                  </a:schemeClr>
                </a:solidFill>
                <a:latin typeface="+mn-lt"/>
                <a:ea typeface="+mn-ea"/>
                <a:cs typeface="+mn-cs"/>
              </a:defRPr>
            </a:pPr>
            <a:r>
              <a:rPr lang="en-US" sz="1600" b="1" dirty="0"/>
              <a:t>Race/</a:t>
            </a:r>
            <a:r>
              <a:rPr lang="en-US" sz="1600" b="1" dirty="0" err="1"/>
              <a:t>Ethnicty</a:t>
            </a:r>
            <a:r>
              <a:rPr lang="en-US" sz="1600" b="1" dirty="0"/>
              <a:t> (%)</a:t>
            </a:r>
          </a:p>
        </c:rich>
      </c:tx>
      <c:layout>
        <c:manualLayout>
          <c:xMode val="edge"/>
          <c:yMode val="edge"/>
          <c:x val="5.2976244211511848E-2"/>
          <c:y val="3.2579280531110151E-2"/>
        </c:manualLayout>
      </c:layout>
      <c:spPr>
        <a:noFill/>
        <a:ln w="25400">
          <a:noFill/>
        </a:ln>
      </c:spPr>
    </c:title>
    <c:plotArea>
      <c:layout>
        <c:manualLayout>
          <c:layoutTarget val="inner"/>
          <c:xMode val="edge"/>
          <c:yMode val="edge"/>
          <c:x val="4.0704463010106606E-2"/>
          <c:y val="0.32645562161872632"/>
          <c:w val="0.58946098173287731"/>
          <c:h val="0.53703813808988188"/>
        </c:manualLayout>
      </c:layout>
      <c:pieChart>
        <c:varyColors val="1"/>
        <c:ser>
          <c:idx val="0"/>
          <c:order val="0"/>
          <c:tx>
            <c:strRef>
              <c:f>'NM &amp; McKinley Demographics'!$K$20</c:f>
              <c:strCache>
                <c:ptCount val="1"/>
                <c:pt idx="0">
                  <c:v>New Mexico Race/Ethnicty (%)</c:v>
                </c:pt>
              </c:strCache>
            </c:strRef>
          </c:tx>
          <c:dPt>
            <c:idx val="0"/>
            <c:spPr>
              <a:solidFill>
                <a:schemeClr val="accent1"/>
              </a:solidFill>
              <a:ln w="19050">
                <a:solidFill>
                  <a:schemeClr val="lt1"/>
                </a:solidFill>
              </a:ln>
              <a:effectLst/>
            </c:spPr>
          </c:dPt>
          <c:dPt>
            <c:idx val="1"/>
            <c:spPr>
              <a:solidFill>
                <a:schemeClr val="accent2"/>
              </a:solidFill>
              <a:ln w="19050">
                <a:solidFill>
                  <a:schemeClr val="lt1"/>
                </a:solidFill>
              </a:ln>
              <a:effectLst/>
            </c:spPr>
          </c:dPt>
          <c:dPt>
            <c:idx val="2"/>
            <c:spPr>
              <a:solidFill>
                <a:schemeClr val="accent3"/>
              </a:solidFill>
              <a:ln w="19050">
                <a:solidFill>
                  <a:schemeClr val="lt1"/>
                </a:solidFill>
              </a:ln>
              <a:effectLst/>
            </c:spPr>
          </c:dPt>
          <c:dPt>
            <c:idx val="3"/>
            <c:spPr>
              <a:solidFill>
                <a:schemeClr val="accent4"/>
              </a:solidFill>
              <a:ln w="19050">
                <a:solidFill>
                  <a:schemeClr val="lt1"/>
                </a:solidFill>
              </a:ln>
              <a:effectLst/>
            </c:spPr>
          </c:dPt>
          <c:dPt>
            <c:idx val="4"/>
            <c:spPr>
              <a:solidFill>
                <a:schemeClr val="accent5"/>
              </a:solidFill>
              <a:ln w="19050">
                <a:solidFill>
                  <a:schemeClr val="lt1"/>
                </a:solidFill>
              </a:ln>
              <a:effectLst/>
            </c:spPr>
          </c:dPt>
          <c:dLbls>
            <c:dLbl>
              <c:idx val="0"/>
              <c:layout>
                <c:manualLayout>
                  <c:x val="-3.8919409267390008E-2"/>
                  <c:y val="8.0250877313255364E-2"/>
                </c:manualLayout>
              </c:layout>
              <c:dLblPos val="bestFit"/>
              <c:showPercent val="1"/>
              <c:extLst>
                <c:ext xmlns:c15="http://schemas.microsoft.com/office/drawing/2012/chart" uri="{CE6537A1-D6FC-4f65-9D91-7224C49458BB}"/>
              </c:extLst>
            </c:dLbl>
            <c:dLbl>
              <c:idx val="3"/>
              <c:layout>
                <c:manualLayout>
                  <c:x val="-8.5948812850006592E-2"/>
                  <c:y val="-0.14822600924674001"/>
                </c:manualLayout>
              </c:layout>
              <c:dLblPos val="bestFit"/>
              <c:showPercent val="1"/>
              <c:extLst>
                <c:ext xmlns:c15="http://schemas.microsoft.com/office/drawing/2012/chart" uri="{CE6537A1-D6FC-4f65-9D91-7224C49458BB}"/>
              </c:extLst>
            </c:dLbl>
            <c:dLbl>
              <c:idx val="4"/>
              <c:layout>
                <c:manualLayout>
                  <c:x val="0.10653422354463817"/>
                  <c:y val="1.4853935463770902E-2"/>
                </c:manualLayout>
              </c:layout>
              <c:dLblPos val="bestFit"/>
              <c:showPercent val="1"/>
              <c:extLst>
                <c:ext xmlns:c15="http://schemas.microsoft.com/office/drawing/2012/chart" uri="{CE6537A1-D6FC-4f65-9D91-7224C49458BB}"/>
              </c:extLst>
            </c:dLbl>
            <c:spPr>
              <a:noFill/>
              <a:ln w="25400">
                <a:noFill/>
              </a:ln>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Percent val="1"/>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'NM &amp; McKinley Demographics'!$J$21:$J$25</c:f>
              <c:strCache>
                <c:ptCount val="5"/>
                <c:pt idx="0">
                  <c:v>AI/AN</c:v>
                </c:pt>
                <c:pt idx="1">
                  <c:v>Asian</c:v>
                </c:pt>
                <c:pt idx="2">
                  <c:v>Black</c:v>
                </c:pt>
                <c:pt idx="3">
                  <c:v>Hispanic</c:v>
                </c:pt>
                <c:pt idx="4">
                  <c:v>White</c:v>
                </c:pt>
              </c:strCache>
            </c:strRef>
          </c:cat>
          <c:val>
            <c:numRef>
              <c:f>'NM &amp; McKinley Demographics'!$K$21:$K$25</c:f>
              <c:numCache>
                <c:formatCode>0.00;[Red]0.00</c:formatCode>
                <c:ptCount val="5"/>
                <c:pt idx="0">
                  <c:v>8.7955064551831483E-2</c:v>
                </c:pt>
                <c:pt idx="1">
                  <c:v>1.4766285397812329E-2</c:v>
                </c:pt>
                <c:pt idx="2">
                  <c:v>2.0424073285915122E-2</c:v>
                </c:pt>
                <c:pt idx="3">
                  <c:v>0.46243473499033</c:v>
                </c:pt>
                <c:pt idx="4">
                  <c:v>0.4144198417741124</c:v>
                </c:pt>
              </c:numCache>
            </c:numRef>
          </c:val>
        </c:ser>
        <c:firstSliceAng val="0"/>
      </c:pieChart>
      <c:spPr>
        <a:noFill/>
        <a:ln w="25400">
          <a:noFill/>
        </a:ln>
      </c:spPr>
    </c:plotArea>
    <c:legend>
      <c:legendPos val="r"/>
      <c:layout>
        <c:manualLayout>
          <c:xMode val="edge"/>
          <c:yMode val="edge"/>
          <c:x val="0.68467607753679038"/>
          <c:y val="0.16287883657399971"/>
          <c:w val="0.29089965723423905"/>
          <c:h val="0.72001553377256411"/>
        </c:manualLayout>
      </c:layout>
      <c:spPr>
        <a:noFill/>
        <a:ln w="25400">
          <a:noFill/>
        </a:ln>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Population by Age Group</a:t>
            </a:r>
            <a:r>
              <a:rPr lang="en-US" sz="2400" baseline="0"/>
              <a:t> (%)</a:t>
            </a:r>
            <a:endParaRPr lang="en-US" sz="2400"/>
          </a:p>
        </c:rich>
      </c:tx>
      <c:layout/>
      <c:spPr>
        <a:noFill/>
        <a:ln>
          <a:noFill/>
        </a:ln>
        <a:effectLst/>
      </c:spPr>
    </c:title>
    <c:plotArea>
      <c:layout/>
      <c:lineChart>
        <c:grouping val="standard"/>
        <c:ser>
          <c:idx val="0"/>
          <c:order val="0"/>
          <c:tx>
            <c:strRef>
              <c:f>'NM &amp; McKinley Demographics'!$K$42</c:f>
              <c:strCache>
                <c:ptCount val="1"/>
                <c:pt idx="0">
                  <c:v>McKinley</c:v>
                </c:pt>
              </c:strCache>
            </c:strRef>
          </c:tx>
          <c:spPr>
            <a:ln w="28575" cap="rnd">
              <a:solidFill>
                <a:schemeClr val="bg2">
                  <a:lumMod val="20000"/>
                  <a:lumOff val="80000"/>
                </a:schemeClr>
              </a:solidFill>
              <a:round/>
            </a:ln>
            <a:effectLst/>
          </c:spPr>
          <c:marker>
            <c:symbol val="none"/>
          </c:marker>
          <c:cat>
            <c:strRef>
              <c:f>'NM &amp; McKinley Demographics'!$J$43:$J$53</c:f>
              <c:strCache>
                <c:ptCount val="11"/>
                <c:pt idx="0">
                  <c:v>&lt; 1</c:v>
                </c:pt>
                <c:pt idx="1">
                  <c:v>1-4</c:v>
                </c:pt>
                <c:pt idx="2">
                  <c:v>5-14</c:v>
                </c:pt>
                <c:pt idx="3">
                  <c:v>15-24</c:v>
                </c:pt>
                <c:pt idx="4">
                  <c:v>25-34</c:v>
                </c:pt>
                <c:pt idx="5">
                  <c:v>35-44</c:v>
                </c:pt>
                <c:pt idx="6">
                  <c:v>45-54</c:v>
                </c:pt>
                <c:pt idx="7">
                  <c:v>55-64</c:v>
                </c:pt>
                <c:pt idx="8">
                  <c:v>65-74</c:v>
                </c:pt>
                <c:pt idx="9">
                  <c:v>75-84</c:v>
                </c:pt>
                <c:pt idx="10">
                  <c:v>85+</c:v>
                </c:pt>
              </c:strCache>
            </c:strRef>
          </c:cat>
          <c:val>
            <c:numRef>
              <c:f>'NM &amp; McKinley Demographics'!$K$43:$K$53</c:f>
              <c:numCache>
                <c:formatCode>0.00%</c:formatCode>
                <c:ptCount val="11"/>
                <c:pt idx="0">
                  <c:v>1.7214010349021806E-2</c:v>
                </c:pt>
                <c:pt idx="1">
                  <c:v>6.8856041396087198E-2</c:v>
                </c:pt>
                <c:pt idx="2">
                  <c:v>0.16978534598671904</c:v>
                </c:pt>
                <c:pt idx="3">
                  <c:v>0.17077489388702233</c:v>
                </c:pt>
                <c:pt idx="4">
                  <c:v>0.12452269202841316</c:v>
                </c:pt>
                <c:pt idx="5">
                  <c:v>0.11978568957974002</c:v>
                </c:pt>
                <c:pt idx="6">
                  <c:v>0.13215961957380687</c:v>
                </c:pt>
                <c:pt idx="7">
                  <c:v>0.1000817751389831</c:v>
                </c:pt>
                <c:pt idx="8">
                  <c:v>5.6463786440903135E-2</c:v>
                </c:pt>
                <c:pt idx="9">
                  <c:v>3.0421726073900011E-2</c:v>
                </c:pt>
                <c:pt idx="10">
                  <c:v>9.9344195454035295E-3</c:v>
                </c:pt>
              </c:numCache>
            </c:numRef>
          </c:val>
        </c:ser>
        <c:ser>
          <c:idx val="1"/>
          <c:order val="1"/>
          <c:tx>
            <c:strRef>
              <c:f>'NM &amp; McKinley Demographics'!$L$42</c:f>
              <c:strCache>
                <c:ptCount val="1"/>
                <c:pt idx="0">
                  <c:v>New Mexico</c:v>
                </c:pt>
              </c:strCache>
            </c:strRef>
          </c:tx>
          <c:spPr>
            <a:ln w="28575" cap="rnd">
              <a:solidFill>
                <a:schemeClr val="accent2">
                  <a:lumMod val="40000"/>
                  <a:lumOff val="60000"/>
                </a:schemeClr>
              </a:solidFill>
              <a:round/>
            </a:ln>
            <a:effectLst/>
          </c:spPr>
          <c:marker>
            <c:symbol val="none"/>
          </c:marker>
          <c:cat>
            <c:strRef>
              <c:f>'NM &amp; McKinley Demographics'!$J$43:$J$53</c:f>
              <c:strCache>
                <c:ptCount val="11"/>
                <c:pt idx="0">
                  <c:v>&lt; 1</c:v>
                </c:pt>
                <c:pt idx="1">
                  <c:v>1-4</c:v>
                </c:pt>
                <c:pt idx="2">
                  <c:v>5-14</c:v>
                </c:pt>
                <c:pt idx="3">
                  <c:v>15-24</c:v>
                </c:pt>
                <c:pt idx="4">
                  <c:v>25-34</c:v>
                </c:pt>
                <c:pt idx="5">
                  <c:v>35-44</c:v>
                </c:pt>
                <c:pt idx="6">
                  <c:v>45-54</c:v>
                </c:pt>
                <c:pt idx="7">
                  <c:v>55-64</c:v>
                </c:pt>
                <c:pt idx="8">
                  <c:v>65-74</c:v>
                </c:pt>
                <c:pt idx="9">
                  <c:v>75-84</c:v>
                </c:pt>
                <c:pt idx="10">
                  <c:v>85+</c:v>
                </c:pt>
              </c:strCache>
            </c:strRef>
          </c:cat>
          <c:val>
            <c:numRef>
              <c:f>'NM &amp; McKinley Demographics'!$L$43:$L$53</c:f>
              <c:numCache>
                <c:formatCode>0.00%</c:formatCode>
                <c:ptCount val="11"/>
                <c:pt idx="0">
                  <c:v>1.4012453109474299E-2</c:v>
                </c:pt>
                <c:pt idx="1">
                  <c:v>5.6064588736842801E-2</c:v>
                </c:pt>
                <c:pt idx="2">
                  <c:v>0.13847338061856701</c:v>
                </c:pt>
                <c:pt idx="3">
                  <c:v>0.14109201532407201</c:v>
                </c:pt>
                <c:pt idx="4">
                  <c:v>0.12944401228031616</c:v>
                </c:pt>
                <c:pt idx="5">
                  <c:v>0.12144882337865602</c:v>
                </c:pt>
                <c:pt idx="6">
                  <c:v>0.13943109472673526</c:v>
                </c:pt>
                <c:pt idx="7">
                  <c:v>0.12435579777561014</c:v>
                </c:pt>
                <c:pt idx="8">
                  <c:v>7.7340925067369407E-2</c:v>
                </c:pt>
                <c:pt idx="9">
                  <c:v>4.2780695984674023E-2</c:v>
                </c:pt>
                <c:pt idx="10">
                  <c:v>1.5556212997684695E-2</c:v>
                </c:pt>
              </c:numCache>
            </c:numRef>
          </c:val>
        </c:ser>
        <c:marker val="1"/>
        <c:axId val="121119488"/>
        <c:axId val="121121024"/>
      </c:lineChart>
      <c:catAx>
        <c:axId val="12111948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1121024"/>
        <c:crosses val="autoZero"/>
        <c:auto val="1"/>
        <c:lblAlgn val="ctr"/>
        <c:lblOffset val="100"/>
      </c:catAx>
      <c:valAx>
        <c:axId val="121121024"/>
        <c:scaling>
          <c:orientation val="minMax"/>
        </c:scaling>
        <c:axPos val="l"/>
        <c:numFmt formatCode="0%" sourceLinked="0"/>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1119488"/>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32218516088266769"/>
          <c:y val="0.12371798001883799"/>
          <c:w val="0.35099992709244704"/>
          <c:h val="8.3830557165403288E-2"/>
        </c:manualLayout>
      </c:layout>
      <c:spPr>
        <a:noFill/>
        <a:ln>
          <a:solidFill>
            <a:schemeClr val="bg2">
              <a:lumMod val="20000"/>
              <a:lumOff val="80000"/>
            </a:schemeClr>
          </a:solid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drawings/drawing1.xml><?xml version="1.0" encoding="utf-8"?>
<c:userShapes xmlns:c="http://schemas.openxmlformats.org/drawingml/2006/chart">
  <cdr:relSizeAnchor xmlns:cdr="http://schemas.openxmlformats.org/drawingml/2006/chartDrawing">
    <cdr:from>
      <cdr:x>0</cdr:x>
      <cdr:y>0</cdr:y>
    </cdr:from>
    <cdr:to>
      <cdr:x>0.25</cdr:x>
      <cdr:y>0.04252</cdr:y>
    </cdr:to>
    <cdr:sp macro="" textlink="">
      <cdr:nvSpPr>
        <cdr:cNvPr id="2" name="TextBox 7"/>
        <cdr:cNvSpPr txBox="1"/>
      </cdr:nvSpPr>
      <cdr:spPr>
        <a:xfrm xmlns:a="http://schemas.openxmlformats.org/drawingml/2006/main">
          <a:off x="0" y="0"/>
          <a:ext cx="2133600"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xmlns:a="http://schemas.openxmlformats.org/drawingml/2006/main">
          <a:endParaRPr lang="en-US" sz="1000" dirty="0"/>
        </a:p>
      </cdr:txBody>
    </cdr:sp>
  </cdr:relSizeAnchor>
</c:userShapes>
</file>

<file path=ppt/drawings/drawing2.xml><?xml version="1.0" encoding="utf-8"?>
<c:userShapes xmlns:c="http://schemas.openxmlformats.org/drawingml/2006/chart">
  <cdr:relSizeAnchor xmlns:cdr="http://schemas.openxmlformats.org/drawingml/2006/chartDrawing">
    <cdr:from>
      <cdr:x>0.09483</cdr:x>
      <cdr:y>0</cdr:y>
    </cdr:from>
    <cdr:to>
      <cdr:x>0.54867</cdr:x>
      <cdr:y>0.09211</cdr:y>
    </cdr:to>
    <cdr:sp macro="" textlink="">
      <cdr:nvSpPr>
        <cdr:cNvPr id="3" name="TextBox 2"/>
        <cdr:cNvSpPr txBox="1"/>
      </cdr:nvSpPr>
      <cdr:spPr>
        <a:xfrm xmlns:a="http://schemas.openxmlformats.org/drawingml/2006/main">
          <a:off x="838200" y="0"/>
          <a:ext cx="4011604" cy="533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200" b="1" dirty="0" smtClean="0">
              <a:solidFill>
                <a:schemeClr val="tx1"/>
              </a:solidFill>
            </a:rPr>
            <a:t>Determinants of Equity</a:t>
          </a:r>
          <a:endParaRPr lang="en-US" sz="2200" b="1" dirty="0">
            <a:solidFill>
              <a:schemeClr val="tx1"/>
            </a:solidFill>
          </a:endParaRPr>
        </a:p>
      </cdr:txBody>
    </cdr:sp>
  </cdr:relSizeAnchor>
  <cdr:relSizeAnchor xmlns:cdr="http://schemas.openxmlformats.org/drawingml/2006/chartDrawing">
    <cdr:from>
      <cdr:x>0</cdr:x>
      <cdr:y>0.15562</cdr:y>
    </cdr:from>
    <cdr:to>
      <cdr:x>0.21239</cdr:x>
      <cdr:y>0.29646</cdr:y>
    </cdr:to>
    <cdr:sp macro="" textlink="">
      <cdr:nvSpPr>
        <cdr:cNvPr id="9" name="Down Arrow Callout 8"/>
        <cdr:cNvSpPr/>
      </cdr:nvSpPr>
      <cdr:spPr>
        <a:xfrm xmlns:a="http://schemas.openxmlformats.org/drawingml/2006/main" rot="19105018">
          <a:off x="-42083" y="901234"/>
          <a:ext cx="1877358" cy="815632"/>
        </a:xfrm>
        <a:prstGeom xmlns:a="http://schemas.openxmlformats.org/drawingml/2006/main" prst="downArrowCallou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endParaRPr lang="en-US" sz="1400" b="1" dirty="0" smtClean="0">
            <a:latin typeface="Arial Black" pitchFamily="34" charset="0"/>
          </a:endParaRPr>
        </a:p>
        <a:p xmlns:a="http://schemas.openxmlformats.org/drawingml/2006/main">
          <a:pPr algn="ctr"/>
          <a:r>
            <a:rPr lang="en-US" sz="1400" b="1" dirty="0" smtClean="0">
              <a:solidFill>
                <a:schemeClr val="bg1"/>
              </a:solidFill>
              <a:latin typeface="Arial Black" pitchFamily="34" charset="0"/>
            </a:rPr>
            <a:t>POVERTY</a:t>
          </a:r>
          <a:endParaRPr lang="en-US" sz="1400" b="1" dirty="0">
            <a:solidFill>
              <a:schemeClr val="bg1"/>
            </a:solidFill>
            <a:latin typeface="Arial Black" pitchFamily="34" charset="0"/>
          </a:endParaRPr>
        </a:p>
      </cdr:txBody>
    </cdr:sp>
  </cdr:relSizeAnchor>
  <cdr:relSizeAnchor xmlns:cdr="http://schemas.openxmlformats.org/drawingml/2006/chartDrawing">
    <cdr:from>
      <cdr:x>0.39453</cdr:x>
      <cdr:y>0.16161</cdr:y>
    </cdr:from>
    <cdr:to>
      <cdr:x>0.60692</cdr:x>
      <cdr:y>0.30245</cdr:y>
    </cdr:to>
    <cdr:sp macro="" textlink="">
      <cdr:nvSpPr>
        <cdr:cNvPr id="10" name="Down Arrow Callout 9"/>
        <cdr:cNvSpPr/>
      </cdr:nvSpPr>
      <cdr:spPr>
        <a:xfrm xmlns:a="http://schemas.openxmlformats.org/drawingml/2006/main" rot="2192385">
          <a:off x="3487303" y="935912"/>
          <a:ext cx="1877357" cy="815633"/>
        </a:xfrm>
        <a:prstGeom xmlns:a="http://schemas.openxmlformats.org/drawingml/2006/main" prst="downArrowCallout">
          <a:avLst/>
        </a:prstGeom>
        <a:solidFill xmlns:a="http://schemas.openxmlformats.org/drawingml/2006/main">
          <a:schemeClr val="accent2"/>
        </a:solidFill>
        <a:ln xmlns:a="http://schemas.openxmlformats.org/drawingml/2006/main" w="25400" cap="flat" cmpd="sng" algn="ctr">
          <a:solidFill>
            <a:srgbClr val="4F81BD">
              <a:shade val="50000"/>
            </a:srgbClr>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endParaRPr lang="en-US" sz="1400" b="1" dirty="0" smtClean="0">
            <a:solidFill>
              <a:schemeClr val="bg1"/>
            </a:solidFill>
            <a:latin typeface="Arial Black" pitchFamily="34" charset="0"/>
          </a:endParaRPr>
        </a:p>
        <a:p xmlns:a="http://schemas.openxmlformats.org/drawingml/2006/main">
          <a:pPr algn="ctr"/>
          <a:r>
            <a:rPr lang="en-US" sz="1400" b="1" dirty="0" smtClean="0">
              <a:solidFill>
                <a:schemeClr val="bg1"/>
              </a:solidFill>
              <a:latin typeface="Arial Black" pitchFamily="34" charset="0"/>
            </a:rPr>
            <a:t>RACISM</a:t>
          </a:r>
          <a:endParaRPr lang="en-US" sz="1400" b="1" dirty="0">
            <a:solidFill>
              <a:schemeClr val="bg1"/>
            </a:solidFill>
            <a:latin typeface="Arial Black" pitchFamily="34" charset="0"/>
          </a:endParaRPr>
        </a:p>
      </cdr:txBody>
    </cdr:sp>
  </cdr:relSizeAnchor>
  <cdr:relSizeAnchor xmlns:cdr="http://schemas.openxmlformats.org/drawingml/2006/chartDrawing">
    <cdr:from>
      <cdr:x>0.0499</cdr:x>
      <cdr:y>0.67674</cdr:y>
    </cdr:from>
    <cdr:to>
      <cdr:x>0.14153</cdr:x>
      <cdr:y>0.99809</cdr:y>
    </cdr:to>
    <cdr:sp macro="" textlink="">
      <cdr:nvSpPr>
        <cdr:cNvPr id="11" name="Down Arrow Callout 10"/>
        <cdr:cNvSpPr/>
      </cdr:nvSpPr>
      <cdr:spPr>
        <a:xfrm xmlns:a="http://schemas.openxmlformats.org/drawingml/2006/main" rot="13690528">
          <a:off x="-84416" y="4444686"/>
          <a:ext cx="1861002" cy="809936"/>
        </a:xfrm>
        <a:prstGeom xmlns:a="http://schemas.openxmlformats.org/drawingml/2006/main" prst="downArrowCallout">
          <a:avLst/>
        </a:prstGeom>
        <a:solidFill xmlns:a="http://schemas.openxmlformats.org/drawingml/2006/main">
          <a:schemeClr val="accent3"/>
        </a:solidFill>
        <a:ln xmlns:a="http://schemas.openxmlformats.org/drawingml/2006/main" w="25400" cap="flat" cmpd="sng" algn="ctr">
          <a:solidFill>
            <a:srgbClr val="4F81BD">
              <a:shade val="50000"/>
            </a:srgbClr>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endParaRPr lang="en-US" sz="1400" b="1" dirty="0" smtClean="0">
            <a:latin typeface="Arial Black" pitchFamily="34" charset="0"/>
          </a:endParaRPr>
        </a:p>
        <a:p xmlns:a="http://schemas.openxmlformats.org/drawingml/2006/main">
          <a:pPr algn="ctr"/>
          <a:r>
            <a:rPr lang="en-US" sz="1400" b="1" dirty="0" smtClean="0">
              <a:solidFill>
                <a:schemeClr val="bg1"/>
              </a:solidFill>
              <a:latin typeface="Arial Black" pitchFamily="34" charset="0"/>
            </a:rPr>
            <a:t>CLASSISM</a:t>
          </a:r>
          <a:endParaRPr lang="en-US" sz="1400" b="1" dirty="0">
            <a:solidFill>
              <a:schemeClr val="bg1"/>
            </a:solidFill>
            <a:latin typeface="Arial Black" pitchFamily="34" charset="0"/>
          </a:endParaRPr>
        </a:p>
      </cdr:txBody>
    </cdr:sp>
  </cdr:relSizeAnchor>
  <cdr:relSizeAnchor xmlns:cdr="http://schemas.openxmlformats.org/drawingml/2006/chartDrawing">
    <cdr:from>
      <cdr:x>0.47255</cdr:x>
      <cdr:y>0.68712</cdr:y>
    </cdr:from>
    <cdr:to>
      <cdr:x>0.56105</cdr:x>
      <cdr:y>0.99926</cdr:y>
    </cdr:to>
    <cdr:sp macro="" textlink="">
      <cdr:nvSpPr>
        <cdr:cNvPr id="12" name="Down Arrow Callout 11"/>
        <cdr:cNvSpPr/>
      </cdr:nvSpPr>
      <cdr:spPr>
        <a:xfrm xmlns:a="http://schemas.openxmlformats.org/drawingml/2006/main" rot="8051867">
          <a:off x="3664282" y="4491931"/>
          <a:ext cx="1807666" cy="782269"/>
        </a:xfrm>
        <a:prstGeom xmlns:a="http://schemas.openxmlformats.org/drawingml/2006/main" prst="downArrowCallout">
          <a:avLst/>
        </a:prstGeom>
        <a:solidFill xmlns:a="http://schemas.openxmlformats.org/drawingml/2006/main">
          <a:schemeClr val="accent6"/>
        </a:solidFill>
        <a:ln xmlns:a="http://schemas.openxmlformats.org/drawingml/2006/main" w="25400" cap="flat" cmpd="sng" algn="ctr">
          <a:solidFill>
            <a:srgbClr val="4F81BD">
              <a:shade val="50000"/>
            </a:srgbClr>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horz" anchor="ctr"/>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endParaRPr lang="en-US" sz="1400" b="1" dirty="0" smtClean="0">
            <a:latin typeface="Arial Black" pitchFamily="34" charset="0"/>
          </a:endParaRPr>
        </a:p>
        <a:p xmlns:a="http://schemas.openxmlformats.org/drawingml/2006/main">
          <a:pPr algn="ctr"/>
          <a:r>
            <a:rPr lang="en-US" sz="1400" b="1" dirty="0" smtClean="0">
              <a:solidFill>
                <a:schemeClr val="bg1"/>
              </a:solidFill>
              <a:latin typeface="Arial Black" pitchFamily="34" charset="0"/>
            </a:rPr>
            <a:t>SEXISM</a:t>
          </a:r>
          <a:endParaRPr lang="en-US" sz="1400" b="1" dirty="0">
            <a:solidFill>
              <a:schemeClr val="bg1"/>
            </a:solidFill>
            <a:latin typeface="Arial Black"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1963"/>
          </a:xfrm>
          <a:prstGeom prst="rect">
            <a:avLst/>
          </a:prstGeom>
        </p:spPr>
        <p:txBody>
          <a:bodyPr vert="horz" lIns="91440" tIns="45720" rIns="91440" bIns="45720" rtlCol="0"/>
          <a:lstStyle>
            <a:lvl1pPr algn="r">
              <a:defRPr sz="1200"/>
            </a:lvl1pPr>
          </a:lstStyle>
          <a:p>
            <a:fld id="{7D7FCED8-5058-49CF-8F4C-E7CF6E1B0F81}" type="datetimeFigureOut">
              <a:rPr lang="en-US" smtClean="0"/>
              <a:pPr/>
              <a:t>11/23/2014</a:t>
            </a:fld>
            <a:endParaRPr lang="en-US"/>
          </a:p>
        </p:txBody>
      </p:sp>
      <p:sp>
        <p:nvSpPr>
          <p:cNvPr id="4" name="Footer Placeholder 3"/>
          <p:cNvSpPr>
            <a:spLocks noGrp="1"/>
          </p:cNvSpPr>
          <p:nvPr>
            <p:ph type="ftr" sz="quarter" idx="2"/>
          </p:nvPr>
        </p:nvSpPr>
        <p:spPr>
          <a:xfrm>
            <a:off x="0" y="8775701"/>
            <a:ext cx="2971800"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5701"/>
            <a:ext cx="2971800" cy="461963"/>
          </a:xfrm>
          <a:prstGeom prst="rect">
            <a:avLst/>
          </a:prstGeom>
        </p:spPr>
        <p:txBody>
          <a:bodyPr vert="horz" lIns="91440" tIns="45720" rIns="91440" bIns="45720" rtlCol="0" anchor="b"/>
          <a:lstStyle>
            <a:lvl1pPr algn="r">
              <a:defRPr sz="1200"/>
            </a:lvl1pPr>
          </a:lstStyle>
          <a:p>
            <a:fld id="{639E9F46-50E8-4DBF-B4E4-DDAFC785115E}"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6196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61962"/>
          </a:xfrm>
          <a:prstGeom prst="rect">
            <a:avLst/>
          </a:prstGeom>
        </p:spPr>
        <p:txBody>
          <a:bodyPr vert="horz" lIns="91440" tIns="45720" rIns="91440" bIns="45720" rtlCol="0"/>
          <a:lstStyle>
            <a:lvl1pPr algn="r">
              <a:defRPr sz="1200"/>
            </a:lvl1pPr>
          </a:lstStyle>
          <a:p>
            <a:fld id="{DD9DC357-A283-4B32-BF2F-CD245BA7E633}" type="datetimeFigureOut">
              <a:rPr lang="en-US" smtClean="0"/>
              <a:pPr/>
              <a:t>11/23/2014</a:t>
            </a:fld>
            <a:endParaRPr lang="en-US"/>
          </a:p>
        </p:txBody>
      </p:sp>
      <p:sp>
        <p:nvSpPr>
          <p:cNvPr id="4" name="Slide Image Placeholder 3"/>
          <p:cNvSpPr>
            <a:spLocks noGrp="1" noRot="1" noChangeAspect="1"/>
          </p:cNvSpPr>
          <p:nvPr>
            <p:ph type="sldImg" idx="2"/>
          </p:nvPr>
        </p:nvSpPr>
        <p:spPr>
          <a:xfrm>
            <a:off x="1119188" y="692150"/>
            <a:ext cx="4619625" cy="34655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88644"/>
            <a:ext cx="5486400" cy="41576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5684"/>
            <a:ext cx="2971800"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5684"/>
            <a:ext cx="2971800" cy="461962"/>
          </a:xfrm>
          <a:prstGeom prst="rect">
            <a:avLst/>
          </a:prstGeom>
        </p:spPr>
        <p:txBody>
          <a:bodyPr vert="horz" lIns="91440" tIns="45720" rIns="91440" bIns="45720" rtlCol="0" anchor="b"/>
          <a:lstStyle>
            <a:lvl1pPr algn="r">
              <a:defRPr sz="1200"/>
            </a:lvl1pPr>
          </a:lstStyle>
          <a:p>
            <a:fld id="{C3340E81-67C5-45EB-AD44-5B52D4BA4F3A}" type="slidenum">
              <a:rPr lang="en-US" smtClean="0"/>
              <a:pPr/>
              <a:t>‹#›</a:t>
            </a:fld>
            <a:endParaRPr lang="en-US"/>
          </a:p>
        </p:txBody>
      </p:sp>
    </p:spTree>
    <p:extLst>
      <p:ext uri="{BB962C8B-B14F-4D97-AF65-F5344CB8AC3E}">
        <p14:creationId xmlns:p14="http://schemas.microsoft.com/office/powerpoint/2010/main" xmlns="" val="53475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Mr. Chair, Members of the Committee,</a:t>
            </a:r>
            <a:r>
              <a:rPr lang="en-US" sz="1200" kern="1200" baseline="0" dirty="0" smtClean="0">
                <a:solidFill>
                  <a:schemeClr val="tx1"/>
                </a:solidFill>
                <a:latin typeface="+mn-lt"/>
                <a:ea typeface="+mn-ea"/>
                <a:cs typeface="+mn-cs"/>
              </a:rPr>
              <a:t> my name is Marsha McMurray-Avila. I am the Coordinator for the Bernalillo County Community Health Council and the Chair of the NM Alliance of Health Councils. I am also coordinating a project for the New Mexico Public Health Association with funding recently received from the American Public Health Association to share information on the Health in All Policies approach as a way to move us toward healthy policies in our state that address the social determinants of health and health equity.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Our planning committee includes multiple partners:  NMPHA, the NM Alliance of Health Councils, individual health councils in Bernalillo and Torrance Counties, Place Matters chapters in Bernalillo, Dona Ana and McKinley Counties, the NM Department of Health, the NM Health Equity Partnership, the Bernalillo County Office of Health &amp; Social Services Health Promotion Team, the NM Chronic Disease Prevention Council and others. </a:t>
            </a:r>
          </a:p>
          <a:p>
            <a:r>
              <a:rPr lang="en-US" sz="1200" kern="1200" baseline="0" dirty="0" smtClean="0">
                <a:solidFill>
                  <a:schemeClr val="tx1"/>
                </a:solidFill>
                <a:latin typeface="+mn-lt"/>
                <a:ea typeface="+mn-ea"/>
                <a:cs typeface="+mn-cs"/>
              </a:rPr>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One of our goals for this project was specifically to share this information about Health in All Policies with your committee. So thank you very much for allowing us this time today</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AND I WOULD LIKE TO UPFRONT APOLOGIZE FOR READING MY PRESENTAITON TODAY. I USUALLY DON’T DO IT THIS WAY, BUT IN THE INTERESTS OF TIME I WROTE IT OUT TO KEEP ME FROM STRAYING INTO DIGRESSIONS.</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1</a:t>
            </a:fld>
            <a:endParaRPr lang="en-US"/>
          </a:p>
        </p:txBody>
      </p:sp>
    </p:spTree>
    <p:extLst>
      <p:ext uri="{BB962C8B-B14F-4D97-AF65-F5344CB8AC3E}">
        <p14:creationId xmlns:p14="http://schemas.microsoft.com/office/powerpoint/2010/main" xmlns="" val="667646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since real</a:t>
            </a:r>
            <a:r>
              <a:rPr lang="en-US" baseline="0" dirty="0" smtClean="0"/>
              <a:t> life does not usually divide itself neatly into pyramid charts, let’s add some context as you can see in the next slide. </a:t>
            </a:r>
            <a:r>
              <a:rPr lang="en-US" dirty="0" smtClean="0"/>
              <a:t>We all know the challenges we face. They’re extremely complex and the solutions go way beyond our public health boundaries. These kinds of complex</a:t>
            </a:r>
            <a:r>
              <a:rPr lang="en-US" baseline="0" dirty="0" smtClean="0"/>
              <a:t> problems are also known as wicked problems or social messes. </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next slide you see a graphic</a:t>
            </a:r>
            <a:r>
              <a:rPr lang="en-US" baseline="0" dirty="0" smtClean="0"/>
              <a:t> look at why we call these social messes. I’m sure you can relate this to many of the problems you all deal with. First, there is no unique or “correct” view of the problem. There are many ideological, political and economic constraints. There are many possible intervention points or ways to solve the problem.  Frequently neither the issue nor the results is linear. The synergy of 1 + 2 may actually equal 7. And, of course, in trying to solve these wicked problems, there is great resistance to change. </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this</a:t>
            </a:r>
            <a:r>
              <a:rPr lang="en-US" baseline="0" dirty="0" smtClean="0"/>
              <a:t> is </a:t>
            </a:r>
            <a:r>
              <a:rPr lang="en-US" dirty="0" smtClean="0"/>
              <a:t>a lot of words to describe some powerful concepts.</a:t>
            </a:r>
            <a:r>
              <a:rPr lang="en-US" baseline="0" dirty="0" smtClean="0"/>
              <a:t> But clearly, just talking about the social determinants of health or equity is not going to change health outcomes or make communities healthier or more equitable. Moving to the next slide we see how Health in All Policies is a way to actually operationalize and put into practice this understanding of social determinants of health, recognizing that we need all the different sectors involved in this work that play a role in creating (or negatively impacting) health.</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primary definition</a:t>
            </a:r>
            <a:r>
              <a:rPr lang="en-US" b="1" baseline="0" dirty="0" smtClean="0"/>
              <a:t> of </a:t>
            </a:r>
            <a:r>
              <a:rPr lang="en-US" b="1" dirty="0" smtClean="0"/>
              <a:t>HiAP is a collaborative approach to improving the health of all people by incorporating health considerations into decision-making across sectors and policy areas.</a:t>
            </a:r>
          </a:p>
          <a:p>
            <a:r>
              <a:rPr lang="en-US" baseline="0" dirty="0" smtClean="0"/>
              <a:t/>
            </a:r>
            <a:br>
              <a:rPr lang="en-US" baseline="0" dirty="0" smtClean="0"/>
            </a:br>
            <a:r>
              <a:rPr lang="en-US" baseline="0" dirty="0" smtClean="0"/>
              <a:t>At its core this is an approach to addressing the social determinants of health we looked at before, that are the key drivers of health outcomes and health inequities.  </a:t>
            </a:r>
            <a:br>
              <a:rPr lang="en-US" baseline="0" dirty="0" smtClean="0"/>
            </a:br>
            <a:r>
              <a:rPr lang="en-US" baseline="0" dirty="0" smtClean="0"/>
              <a:t/>
            </a:r>
            <a:br>
              <a:rPr lang="en-US" baseline="0" dirty="0" smtClean="0"/>
            </a:br>
            <a:r>
              <a:rPr lang="en-US" baseline="0" dirty="0" smtClean="0"/>
              <a:t>It’s also important to note that HiAP is an approach, a process and a philosophy. It is not a fixed step-by-step process or methodology like Health Impact Assessments, which are one tool that can be used in this process. </a:t>
            </a:r>
          </a:p>
        </p:txBody>
      </p:sp>
      <p:sp>
        <p:nvSpPr>
          <p:cNvPr id="4" name="Slide Number Placeholder 3"/>
          <p:cNvSpPr>
            <a:spLocks noGrp="1"/>
          </p:cNvSpPr>
          <p:nvPr>
            <p:ph type="sldNum" sz="quarter" idx="10"/>
          </p:nvPr>
        </p:nvSpPr>
        <p:spPr/>
        <p:txBody>
          <a:bodyPr/>
          <a:lstStyle/>
          <a:p>
            <a:fld id="{C3340E81-67C5-45EB-AD44-5B52D4BA4F3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HiAP is an approach to get different sectors to collaborate on solving problems that affect our health by supporting</a:t>
            </a:r>
            <a:r>
              <a:rPr lang="en-US" baseline="0" dirty="0" smtClean="0"/>
              <a:t> healthy policies. </a:t>
            </a:r>
          </a:p>
          <a:p>
            <a:endParaRPr lang="en-US" baseline="0" dirty="0" smtClean="0"/>
          </a:p>
          <a:p>
            <a:r>
              <a:rPr lang="en-US" baseline="0" dirty="0" smtClean="0"/>
              <a:t>In the next slide you see the principles that must be included in HiAP work.</a:t>
            </a:r>
          </a:p>
          <a:p>
            <a:endParaRPr lang="en-US" baseline="0" dirty="0" smtClean="0"/>
          </a:p>
          <a:p>
            <a:pPr marL="514350" indent="-514350">
              <a:buFont typeface="+mj-lt"/>
              <a:buAutoNum type="arabicPeriod"/>
            </a:pPr>
            <a:r>
              <a:rPr lang="en-US" dirty="0" smtClean="0"/>
              <a:t>Promote health, equity and sustainability</a:t>
            </a:r>
          </a:p>
          <a:p>
            <a:pPr marL="514350" indent="-514350">
              <a:buFont typeface="+mj-lt"/>
              <a:buAutoNum type="arabicPeriod"/>
            </a:pPr>
            <a:r>
              <a:rPr lang="en-US" dirty="0" smtClean="0"/>
              <a:t>Support intersectoral collaboration</a:t>
            </a:r>
          </a:p>
          <a:p>
            <a:pPr marL="514350" indent="-514350">
              <a:buFont typeface="+mj-lt"/>
              <a:buAutoNum type="arabicPeriod"/>
            </a:pPr>
            <a:r>
              <a:rPr lang="en-US" dirty="0" smtClean="0"/>
              <a:t>Benefit multiple partners</a:t>
            </a:r>
          </a:p>
          <a:p>
            <a:pPr marL="514350" indent="-514350">
              <a:buFont typeface="+mj-lt"/>
              <a:buAutoNum type="arabicPeriod"/>
            </a:pPr>
            <a:r>
              <a:rPr lang="en-US" dirty="0" smtClean="0"/>
              <a:t>Engage stakeholders</a:t>
            </a:r>
          </a:p>
          <a:p>
            <a:pPr marL="514350" indent="-514350">
              <a:buFont typeface="+mj-lt"/>
              <a:buAutoNum type="arabicPeriod"/>
            </a:pPr>
            <a:r>
              <a:rPr lang="en-US" dirty="0" smtClean="0"/>
              <a:t>Create structural or procedural change</a:t>
            </a:r>
          </a:p>
          <a:p>
            <a:endParaRPr lang="en-US" dirty="0" smtClean="0"/>
          </a:p>
          <a:p>
            <a:r>
              <a:rPr lang="en-US" dirty="0" smtClean="0"/>
              <a:t>We’ll go into each of these individually…</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overall</a:t>
            </a:r>
            <a:r>
              <a:rPr lang="en-US" baseline="0" dirty="0" smtClean="0"/>
              <a:t> purpose or outcome is promotion of health, equity and sustainability. This can be done either at the level of individual policies, programs or processes (which is one of the places we use Health Impact Assessments) OR by embedding into the actual government decision-making processes so that healthy public policy becomes the normal way of doing business, with the promotion of equity in a central role.</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Moving to #2 – This can clearly only be accomplished through collaboration across sectors… breaking down</a:t>
            </a:r>
            <a:r>
              <a:rPr lang="en-US" baseline="0" dirty="0" smtClean="0"/>
              <a:t> the silos and building new partnerships is key to this approach.</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additional word on silos here, looking at the next slide…Think about those agencies that are not typically considered as health agencies and the role that they play in shaping the economic,</a:t>
            </a:r>
            <a:r>
              <a:rPr lang="en-US" baseline="0" dirty="0" smtClean="0"/>
              <a:t> physical, social and service environments in which people live, for example land use planning, education, transportation, economic development. We clearly cannot promote health and equity without getting past this silo mentality and working together. </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creates the silo mentality? In</a:t>
            </a:r>
            <a:r>
              <a:rPr lang="en-US" baseline="0" dirty="0" smtClean="0"/>
              <a:t> the next slide we see that t</a:t>
            </a:r>
            <a:r>
              <a:rPr lang="en-US" dirty="0" smtClean="0"/>
              <a:t>he culture of silos is defined by characteristics that include (among others):</a:t>
            </a:r>
            <a:r>
              <a:rPr lang="en-US" baseline="0" dirty="0" smtClean="0"/>
              <a:t> </a:t>
            </a:r>
          </a:p>
          <a:p>
            <a:pPr>
              <a:buFontTx/>
              <a:buChar char="-"/>
            </a:pPr>
            <a:r>
              <a:rPr lang="en-US" baseline="0" dirty="0" smtClean="0"/>
              <a:t> Distinct funding streams, for example, when governmental budgets are directed to specific departments, rather than to specific issues that could be worked on collectively by several departments</a:t>
            </a:r>
          </a:p>
          <a:p>
            <a:pPr>
              <a:buFontTx/>
              <a:buChar char="-"/>
            </a:pPr>
            <a:r>
              <a:rPr lang="en-US" baseline="0" dirty="0" smtClean="0"/>
              <a:t> This creates competition not only for funding, but also for credit (since that is often seen as leading to more funding)</a:t>
            </a:r>
            <a:br>
              <a:rPr lang="en-US" baseline="0" dirty="0" smtClean="0"/>
            </a:br>
            <a:r>
              <a:rPr lang="en-US" baseline="0" dirty="0" smtClean="0"/>
              <a:t>- And the result of all this is a state of self-preservation within the system – survival trumps service</a:t>
            </a:r>
          </a:p>
        </p:txBody>
      </p:sp>
      <p:sp>
        <p:nvSpPr>
          <p:cNvPr id="4" name="Slide Number Placeholder 3"/>
          <p:cNvSpPr>
            <a:spLocks noGrp="1"/>
          </p:cNvSpPr>
          <p:nvPr>
            <p:ph type="sldNum" sz="quarter" idx="10"/>
          </p:nvPr>
        </p:nvSpPr>
        <p:spPr/>
        <p:txBody>
          <a:bodyPr/>
          <a:lstStyle/>
          <a:p>
            <a:fld id="{C3340E81-67C5-45EB-AD44-5B52D4BA4F3A}"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last point of self-preservation is key to the 3rd principle in the next slide. E</a:t>
            </a:r>
            <a:r>
              <a:rPr lang="en-US" dirty="0" smtClean="0"/>
              <a:t>veryone in all these silos needs to feel</a:t>
            </a:r>
            <a:r>
              <a:rPr lang="en-US" baseline="0" dirty="0" smtClean="0"/>
              <a:t> that they’re benefitting. We need to find solutions that are “co-benefits” and “win-wins” – solutions that can have more than one positive outcome in more than one sector</a:t>
            </a:r>
            <a:r>
              <a:rPr lang="en-US" baseline="0" dirty="0" smtClean="0"/>
              <a:t>. I sort of think of this as coaxing people out of their silos with incentives and benefits and valuing their priorities, rather than just going in and breaking down their silo in a destructive or disrespectful way.</a:t>
            </a:r>
            <a:endParaRPr lang="en-US" baseline="0" dirty="0" smtClean="0"/>
          </a:p>
          <a:p>
            <a:pPr marL="0" indent="0">
              <a:buNone/>
            </a:pPr>
            <a:r>
              <a:rPr lang="en-US" sz="1200" dirty="0" smtClean="0"/>
              <a:t/>
            </a:r>
            <a:br>
              <a:rPr lang="en-US" sz="1200" dirty="0" smtClean="0"/>
            </a:br>
            <a:r>
              <a:rPr lang="en-US" sz="1200" dirty="0" smtClean="0"/>
              <a:t>Public health practitioners have a unique role to play in improving the quality of life in our nation, but genuine efforts to improve health must be made in partnership with other sectors.</a:t>
            </a:r>
          </a:p>
          <a:p>
            <a:pPr marL="0" indent="0">
              <a:buNone/>
            </a:pPr>
            <a:endParaRPr lang="en-US" sz="1200" dirty="0" smtClean="0"/>
          </a:p>
          <a:p>
            <a:pPr marL="0" indent="0">
              <a:buNone/>
            </a:pPr>
            <a:r>
              <a:rPr lang="en-US" sz="1200" dirty="0" smtClean="0"/>
              <a:t>LEAVE OUT:</a:t>
            </a:r>
          </a:p>
          <a:p>
            <a:pPr marL="0" indent="0">
              <a:buNone/>
            </a:pPr>
            <a:r>
              <a:rPr lang="en-US" sz="1200" dirty="0" smtClean="0"/>
              <a:t>The concept of co-benefits is essential for: </a:t>
            </a:r>
          </a:p>
          <a:p>
            <a:r>
              <a:rPr lang="en-US" sz="1200" dirty="0" smtClean="0"/>
              <a:t>securing support from partners </a:t>
            </a:r>
          </a:p>
          <a:p>
            <a:r>
              <a:rPr lang="en-US" sz="1200" dirty="0" smtClean="0"/>
              <a:t>reducing redundancies, and </a:t>
            </a:r>
          </a:p>
          <a:p>
            <a:r>
              <a:rPr lang="en-US" sz="1200" dirty="0" smtClean="0"/>
              <a:t>ensuring more effective use of scarce government resources. </a:t>
            </a:r>
          </a:p>
          <a:p>
            <a:endParaRPr lang="en-US" sz="1200" dirty="0" smtClean="0"/>
          </a:p>
          <a:p>
            <a:pPr marL="0" indent="0">
              <a:buNone/>
            </a:pPr>
            <a:r>
              <a:rPr lang="en-US" sz="1200" dirty="0" smtClean="0"/>
              <a:t>Finding a balance between multiple goals will sometimes be difficult, and requires negotiation, patience, and learning about and valuing others’ priorities.  </a:t>
            </a:r>
          </a:p>
          <a:p>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4</a:t>
            </a:r>
            <a:r>
              <a:rPr lang="en-US" baseline="30000" dirty="0" smtClean="0"/>
              <a:t>th</a:t>
            </a:r>
            <a:r>
              <a:rPr lang="en-US" baseline="0" dirty="0" smtClean="0"/>
              <a:t> principle seen in the next slide is to always engage stakeholders. In HiAP lingo, “partners” are within government and “stakeholders” are those outside of government, like community members, policy experts, advocates, the private sector and funders. Whether we call them stakeholders or community partners, they must be engaged as a fundamental part of this work – both to insure that the work is responsive to community needs and to make sure we have all the information necessary for meaningful change. </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endParaRPr lang="en-US" baseline="0" dirty="0" smtClean="0"/>
          </a:p>
          <a:p>
            <a:pPr marL="228600" indent="-228600">
              <a:buNone/>
            </a:pPr>
            <a:r>
              <a:rPr lang="en-US" baseline="0" dirty="0" smtClean="0"/>
              <a:t>	</a:t>
            </a:r>
            <a:r>
              <a:rPr lang="en-US" baseline="0" dirty="0" smtClean="0"/>
              <a:t>So moving to the first slide… In </a:t>
            </a:r>
            <a:r>
              <a:rPr lang="en-US" baseline="0" dirty="0" smtClean="0"/>
              <a:t>today’s presentation we will review the role of the social determinants of health and equity in determining the health of our communities. We will then describe Health in All Policies as an approach that can be used to </a:t>
            </a:r>
            <a:r>
              <a:rPr lang="en-US" baseline="0" dirty="0" smtClean="0"/>
              <a:t>address </a:t>
            </a:r>
            <a:r>
              <a:rPr lang="en-US" baseline="0" dirty="0" smtClean="0"/>
              <a:t>the social determinants of health and </a:t>
            </a:r>
            <a:r>
              <a:rPr lang="en-US" baseline="0" dirty="0" smtClean="0"/>
              <a:t>equity in practice. </a:t>
            </a:r>
            <a:r>
              <a:rPr lang="en-US" baseline="0" dirty="0" smtClean="0"/>
              <a:t>This will be followed by my colleagues providing examples from the Place Matters teams in Bernalillo County, Dona Ana County and McKinley County of local applications of the Health in All Policies approach.</a:t>
            </a:r>
          </a:p>
        </p:txBody>
      </p:sp>
      <p:sp>
        <p:nvSpPr>
          <p:cNvPr id="4" name="Slide Number Placeholder 3"/>
          <p:cNvSpPr>
            <a:spLocks noGrp="1"/>
          </p:cNvSpPr>
          <p:nvPr>
            <p:ph type="sldNum" sz="quarter" idx="10"/>
          </p:nvPr>
        </p:nvSpPr>
        <p:spPr/>
        <p:txBody>
          <a:bodyPr/>
          <a:lstStyle/>
          <a:p>
            <a:fld id="{C3340E81-67C5-45EB-AD44-5B52D4BA4F3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the last principle, as seen in the next slide, is that HiAP should result in permanent changes in how government decisions are made, as well as how agencies relate to each other and work together. This can require new structures that are able to sustain intersectoral collaboration, as well as processes that can ensure a health and equity lens in decision-making across all government entities. This is where we talk of embedding or institutionalizing HiAP into the decision-making process.</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many ways this can be done, as seen in the next slide. It could be </a:t>
            </a:r>
            <a:r>
              <a:rPr lang="en-US" baseline="0" dirty="0" smtClean="0"/>
              <a:t>applied to processes already ongoing  - such as strategic planning, grant-making or other initiatives - or </a:t>
            </a:r>
            <a:r>
              <a:rPr lang="en-US" dirty="0" smtClean="0"/>
              <a:t>through </a:t>
            </a:r>
            <a:r>
              <a:rPr lang="en-US" dirty="0" smtClean="0"/>
              <a:t>establishment </a:t>
            </a:r>
            <a:r>
              <a:rPr lang="en-US" dirty="0" smtClean="0"/>
              <a:t>of a new task</a:t>
            </a:r>
            <a:r>
              <a:rPr lang="en-US" baseline="0" dirty="0" smtClean="0"/>
              <a:t> force or other group or structure, or both.</a:t>
            </a:r>
          </a:p>
          <a:p>
            <a:endParaRPr lang="en-US" baseline="0" dirty="0" smtClean="0"/>
          </a:p>
          <a:p>
            <a:r>
              <a:rPr lang="en-US" baseline="0" dirty="0" smtClean="0"/>
              <a:t>And there are many ways to incorporate the consideration of health into decision-making, from using formal HIA tools as mentioned before, to an informal application of what we call a health lens.</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Arial" pitchFamily="34" charset="0"/>
              <a:buNone/>
            </a:pPr>
            <a:r>
              <a:rPr lang="en-US" dirty="0" smtClean="0"/>
              <a:t>Moving to the next slide, there</a:t>
            </a:r>
            <a:r>
              <a:rPr lang="en-US" baseline="0" dirty="0" smtClean="0"/>
              <a:t> are several </a:t>
            </a:r>
            <a:r>
              <a:rPr lang="en-US" dirty="0" smtClean="0"/>
              <a:t>examples of current policies</a:t>
            </a:r>
            <a:r>
              <a:rPr lang="en-US" baseline="0" dirty="0" smtClean="0"/>
              <a:t> or projects in NM where</a:t>
            </a:r>
            <a:r>
              <a:rPr lang="en-US" dirty="0" smtClean="0"/>
              <a:t> a HiAP approach is being applied</a:t>
            </a:r>
            <a:r>
              <a:rPr lang="en-US" baseline="0" dirty="0" smtClean="0"/>
              <a:t>, or could be applied. Some of these include:</a:t>
            </a:r>
          </a:p>
          <a:p>
            <a:pPr>
              <a:buFont typeface="Arial" pitchFamily="34" charset="0"/>
              <a:buNone/>
            </a:pPr>
            <a:endParaRPr lang="en-US" baseline="0" dirty="0" smtClean="0"/>
          </a:p>
          <a:p>
            <a:pPr>
              <a:buFont typeface="Arial" pitchFamily="34" charset="0"/>
              <a:buNone/>
            </a:pPr>
            <a:r>
              <a:rPr lang="en-US" baseline="0" dirty="0" smtClean="0"/>
              <a:t>We can have further discussion about any of these in the Q&amp;A if needed.</a:t>
            </a:r>
            <a:endParaRPr lang="en-US" dirty="0" smtClean="0"/>
          </a:p>
          <a:p>
            <a:pPr>
              <a:buFont typeface="Arial" pitchFamily="34" charset="0"/>
              <a:buChar char="•"/>
            </a:pPr>
            <a:endParaRPr lang="en-US" dirty="0" smtClean="0"/>
          </a:p>
          <a:p>
            <a:pPr>
              <a:buFont typeface="Arial" pitchFamily="34" charset="0"/>
              <a:buChar char="•"/>
            </a:pPr>
            <a:r>
              <a:rPr lang="en-US" dirty="0" smtClean="0"/>
              <a:t>Legalization of marijuana – involves the criminal justice and public safety systems; decreasing incarceration for possession</a:t>
            </a:r>
            <a:r>
              <a:rPr lang="en-US" baseline="0" dirty="0" smtClean="0"/>
              <a:t> of marijuana impacts not only the health of the users, but their families. Incarceration of a parent is a disruptive force in the life of children/youth, leading to later health problems. Incarceration also impacts an individual’s possibilities for employment and housing, both of which affect physical and mental health.</a:t>
            </a:r>
            <a:endParaRPr lang="en-US" dirty="0" smtClean="0"/>
          </a:p>
          <a:p>
            <a:pPr>
              <a:buFont typeface="Arial" pitchFamily="34" charset="0"/>
              <a:buChar char="•"/>
            </a:pPr>
            <a:r>
              <a:rPr lang="en-US" dirty="0" smtClean="0"/>
              <a:t>J. Paul Taylor Task Force – child abuse and adverse childhood experiences are powerful determinants for later adult health, which supports the need for involving early childhood services, social services for families, child protective services, behavioral health services, housing, and education all early on to prevent those adverse experiences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Statewide Long Range Transportation Plan – It’s my understanding that the Department of Transportation invited public health representatives into the planning process, making it a public health and safety plan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Race to the Top – involving multiple departments to improve education, with a focus on young children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 Obesity prevention projects across NM - Healthy Kids Healthy Communities across NM, the</a:t>
            </a:r>
            <a:r>
              <a:rPr lang="en-US" baseline="0" dirty="0" smtClean="0"/>
              <a:t> </a:t>
            </a:r>
            <a:r>
              <a:rPr lang="en-US" dirty="0" smtClean="0"/>
              <a:t>new CDC-funded</a:t>
            </a:r>
            <a:r>
              <a:rPr lang="en-US" baseline="0" dirty="0" smtClean="0"/>
              <a:t> Racial &amp; Ethnic Approaches to Community Health (REACH) in Bernalillo County, all using multi-sector approaches to increase access to physical activity opportunities and access to healthy foods. Policies in other sectors – built environment, education, agriculture – all become an opportunity to examine the impact on health, in this case specifically obesity.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l"/>
            <a:r>
              <a:rPr lang="en-US" dirty="0" smtClean="0"/>
              <a:t>Moving to the next slide - To encourage the use of the Health in All Policies approach across all government decision-making, our work group is requesting the formation of a NM Health in All Policies</a:t>
            </a:r>
            <a:r>
              <a:rPr lang="en-US" baseline="0" dirty="0" smtClean="0"/>
              <a:t> Task Force consisting of multi-sectoral representatives of departments in state government, as well as multi-sectoral stakeholders from community-based organizations and local government agencies.</a:t>
            </a:r>
          </a:p>
          <a:p>
            <a:pPr algn="l"/>
            <a:endParaRPr lang="en-US" baseline="0" dirty="0" smtClean="0"/>
          </a:p>
          <a:p>
            <a:pPr algn="l"/>
            <a:r>
              <a:rPr lang="en-US" baseline="0" dirty="0" smtClean="0"/>
              <a:t>This could be done legislatively through a Memorial OR administratively by building on an existing long-range planning process within DOH which I believe is looking ahead to 2030.</a:t>
            </a:r>
          </a:p>
          <a:p>
            <a:pPr algn="l"/>
            <a:endParaRPr lang="en-US" baseline="0" dirty="0" smtClean="0"/>
          </a:p>
          <a:p>
            <a:pPr algn="l"/>
            <a:r>
              <a:rPr lang="en-US" baseline="0" dirty="0" smtClean="0"/>
              <a:t>Examples of the departments:</a:t>
            </a:r>
            <a:r>
              <a:rPr lang="en-US" dirty="0" smtClean="0"/>
              <a:t> </a:t>
            </a:r>
            <a:r>
              <a:rPr lang="en-US" baseline="0" dirty="0" smtClean="0"/>
              <a:t> </a:t>
            </a:r>
            <a:endParaRPr lang="en-US" dirty="0" smtClean="0"/>
          </a:p>
          <a:p>
            <a:pPr algn="l"/>
            <a:endParaRPr lang="en-US" dirty="0" smtClean="0"/>
          </a:p>
          <a:p>
            <a:pPr algn="l"/>
            <a:r>
              <a:rPr lang="en-US" dirty="0" smtClean="0"/>
              <a:t>Department of Health</a:t>
            </a:r>
            <a:br>
              <a:rPr lang="en-US" dirty="0" smtClean="0"/>
            </a:br>
            <a:r>
              <a:rPr lang="en-US" dirty="0" smtClean="0"/>
              <a:t>Department of Transportation</a:t>
            </a:r>
          </a:p>
          <a:p>
            <a:pPr algn="l"/>
            <a:r>
              <a:rPr lang="en-US" dirty="0" smtClean="0"/>
              <a:t>Environment Department</a:t>
            </a:r>
            <a:br>
              <a:rPr lang="en-US" dirty="0" smtClean="0"/>
            </a:br>
            <a:r>
              <a:rPr lang="en-US" dirty="0" smtClean="0"/>
              <a:t>Aging &amp; Long-Term Services</a:t>
            </a:r>
            <a:br>
              <a:rPr lang="en-US" dirty="0" smtClean="0"/>
            </a:br>
            <a:r>
              <a:rPr lang="en-US" dirty="0" smtClean="0"/>
              <a:t>Department of Agriculture</a:t>
            </a:r>
          </a:p>
          <a:p>
            <a:pPr algn="l"/>
            <a:r>
              <a:rPr lang="en-US" dirty="0" smtClean="0"/>
              <a:t>Children, Youth &amp; Families Department</a:t>
            </a:r>
            <a:br>
              <a:rPr lang="en-US" dirty="0" smtClean="0"/>
            </a:br>
            <a:r>
              <a:rPr lang="en-US" dirty="0" smtClean="0"/>
              <a:t>Human Services Department</a:t>
            </a:r>
          </a:p>
          <a:p>
            <a:pPr algn="l"/>
            <a:r>
              <a:rPr lang="en-US" dirty="0" smtClean="0"/>
              <a:t>Corrections Department</a:t>
            </a:r>
            <a:br>
              <a:rPr lang="en-US" dirty="0" smtClean="0"/>
            </a:br>
            <a:r>
              <a:rPr lang="en-US" dirty="0" smtClean="0"/>
              <a:t>Department of Public Safety</a:t>
            </a:r>
          </a:p>
          <a:p>
            <a:pPr algn="l"/>
            <a:r>
              <a:rPr lang="en-US" dirty="0" smtClean="0"/>
              <a:t>Energy, Minerals &amp; Natural Resources Department</a:t>
            </a:r>
          </a:p>
          <a:p>
            <a:pPr algn="l"/>
            <a:r>
              <a:rPr lang="en-US" dirty="0" smtClean="0"/>
              <a:t>Economic Development Department</a:t>
            </a:r>
          </a:p>
          <a:p>
            <a:pPr algn="l"/>
            <a:r>
              <a:rPr lang="en-US" dirty="0" smtClean="0"/>
              <a:t>Public Education Department etc </a:t>
            </a:r>
            <a:r>
              <a:rPr lang="en-US" dirty="0" err="1" smtClean="0"/>
              <a:t>etc</a:t>
            </a:r>
            <a:r>
              <a:rPr lang="en-US" dirty="0" smtClean="0"/>
              <a:t> </a:t>
            </a:r>
            <a:r>
              <a:rPr lang="en-US" dirty="0" err="1" smtClean="0"/>
              <a:t>etc</a:t>
            </a:r>
            <a:r>
              <a:rPr lang="en-US" dirty="0" smtClean="0"/>
              <a:t> </a:t>
            </a:r>
            <a:r>
              <a:rPr lang="en-US" dirty="0" err="1" smtClean="0"/>
              <a:t>etc</a:t>
            </a:r>
            <a:r>
              <a:rPr lang="en-US" dirty="0" smtClean="0"/>
              <a:t> </a:t>
            </a:r>
            <a:r>
              <a:rPr lang="en-US" dirty="0" err="1" smtClean="0"/>
              <a:t>etc</a:t>
            </a:r>
            <a:r>
              <a:rPr lang="en-US" dirty="0" smtClean="0"/>
              <a:t> w/ community……</a:t>
            </a:r>
          </a:p>
          <a:p>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see in the next slide that the Health in All Policies</a:t>
            </a:r>
            <a:r>
              <a:rPr lang="en-US" baseline="0" dirty="0" smtClean="0"/>
              <a:t> approach has been formalized in several locations across the country from local governments to state governments, from Rhode Island to Chicago and Seattle/King County. We’d like to quickly provide a little background specifically on the California experience since they were pioneers in this at the state level.</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extensive information on the California experience in this HiAP: Guide for State and Local Governments for anyone who is interested in more detail. I am including information here from slides that Michael</a:t>
            </a:r>
            <a:r>
              <a:rPr lang="en-US" baseline="0" dirty="0" smtClean="0"/>
              <a:t> Hely generously shared with me from a conference he attended in Atlanta. </a:t>
            </a:r>
            <a:br>
              <a:rPr lang="en-US" baseline="0" dirty="0" smtClean="0"/>
            </a:br>
            <a:r>
              <a:rPr lang="en-US" baseline="0" dirty="0" smtClean="0"/>
              <a:t/>
            </a:r>
            <a:br>
              <a:rPr lang="en-US" baseline="0" dirty="0" smtClean="0"/>
            </a:br>
            <a:r>
              <a:rPr lang="en-US" baseline="0" dirty="0" smtClean="0"/>
              <a:t>The California HiAP Task Force was established </a:t>
            </a:r>
            <a:r>
              <a:rPr lang="en-US" baseline="0" dirty="0" smtClean="0"/>
              <a:t>in 2010 by </a:t>
            </a:r>
            <a:r>
              <a:rPr lang="en-US" baseline="0" dirty="0" smtClean="0"/>
              <a:t>Executive Order by Gov. Schwarznegger, building on the Strategic Growth Council they had established in statute in 2008. The Task Force is facilitated by the CA Dept of Public Health, with extensive engagement of stakeholders, staffed in partnership with the Public Health Institute</a:t>
            </a:r>
            <a:r>
              <a:rPr lang="en-US" dirty="0" smtClean="0"/>
              <a:t> and funded in part by the California Endowment.</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tabLst>
                <a:tab pos="1995488" algn="l"/>
              </a:tabLst>
            </a:pPr>
            <a:r>
              <a:rPr lang="en-US" dirty="0" smtClean="0"/>
              <a:t>In the next slide you see the aspirations</a:t>
            </a:r>
            <a:r>
              <a:rPr lang="en-US" baseline="0" dirty="0" smtClean="0"/>
              <a:t> they set for </a:t>
            </a:r>
            <a:r>
              <a:rPr lang="en-US" baseline="0" dirty="0" smtClean="0"/>
              <a:t>themselves – their practical vision. Although this is not a comprehensive prevention strategy, they chose those things they could work on now, like physical </a:t>
            </a:r>
            <a:r>
              <a:rPr lang="en-US" baseline="0" dirty="0" smtClean="0"/>
              <a:t>activity, transportation, healthy housing, parks, safe neighborhoods free from violence and crime, and access to healthy food. </a:t>
            </a:r>
            <a:endParaRPr lang="en-US" baseline="0" dirty="0" smtClean="0"/>
          </a:p>
          <a:p>
            <a:pPr algn="l">
              <a:tabLst>
                <a:tab pos="1995488" algn="l"/>
              </a:tabLst>
            </a:pPr>
            <a:endParaRPr lang="en-US" baseline="0" smtClean="0"/>
          </a:p>
          <a:p>
            <a:pPr algn="l">
              <a:tabLst>
                <a:tab pos="1995488" algn="l"/>
              </a:tabLst>
            </a:pPr>
            <a:r>
              <a:rPr lang="en-US" baseline="0" smtClean="0"/>
              <a:t>Their </a:t>
            </a:r>
            <a:r>
              <a:rPr lang="en-US" baseline="0" dirty="0" smtClean="0"/>
              <a:t>most important aspiration is </a:t>
            </a:r>
            <a:r>
              <a:rPr lang="en-US" b="0" baseline="0" dirty="0" smtClean="0"/>
              <a:t>that </a:t>
            </a:r>
            <a:r>
              <a:rPr lang="en-US" sz="1200" b="0" dirty="0" smtClean="0"/>
              <a:t>California’s decision-makers be informed about the health consequences of  various policy options in the policy development process.</a:t>
            </a:r>
          </a:p>
          <a:p>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Moving to the next slide, the California HiAP</a:t>
            </a:r>
            <a:r>
              <a:rPr lang="en-US" baseline="0" dirty="0" smtClean="0"/>
              <a:t> Task Force asked itself the following question </a:t>
            </a:r>
            <a:r>
              <a:rPr lang="en-US" b="0" dirty="0" smtClean="0"/>
              <a:t>“What unique role can we play as a state-level body?” </a:t>
            </a:r>
            <a:r>
              <a:rPr lang="en-US" baseline="0" dirty="0" smtClean="0"/>
              <a:t>and the answers provide some ideas for beginning to define the role of a statewide task force here:</a:t>
            </a:r>
          </a:p>
          <a:p>
            <a:endParaRPr lang="en-US" baseline="0" dirty="0" smtClean="0"/>
          </a:p>
          <a:p>
            <a:pPr marL="401638" indent="-401638" algn="l">
              <a:buFont typeface="Wingdings" pitchFamily="2" charset="2"/>
              <a:buChar char="Ø"/>
            </a:pPr>
            <a:r>
              <a:rPr lang="en-US" dirty="0" smtClean="0"/>
              <a:t>Facilitating collaboration: convening/aligning goals across agencies</a:t>
            </a:r>
          </a:p>
          <a:p>
            <a:pPr marL="401638" indent="-401638" algn="l">
              <a:buFont typeface="Wingdings" pitchFamily="2" charset="2"/>
              <a:buChar char="Ø"/>
            </a:pPr>
            <a:r>
              <a:rPr lang="en-US" dirty="0" smtClean="0"/>
              <a:t>Building cross-sectoral understanding, especially where causal relationships linking different sectors and health are not obvious</a:t>
            </a:r>
          </a:p>
          <a:p>
            <a:pPr marL="401638" indent="-401638" algn="l">
              <a:buFont typeface="Wingdings" pitchFamily="2" charset="2"/>
              <a:buChar char="Ø"/>
            </a:pPr>
            <a:r>
              <a:rPr lang="en-US" dirty="0" smtClean="0"/>
              <a:t>Shaping funding streams/affecting allocations</a:t>
            </a:r>
          </a:p>
          <a:p>
            <a:pPr marL="401638" indent="-401638" algn="l">
              <a:buFont typeface="Wingdings" pitchFamily="2" charset="2"/>
              <a:buChar char="Ø"/>
            </a:pPr>
            <a:r>
              <a:rPr lang="en-US" dirty="0" smtClean="0"/>
              <a:t>Providing analytic tools &amp; guidance for local decision-making</a:t>
            </a:r>
          </a:p>
          <a:p>
            <a:pPr marL="401638" indent="-401638" algn="l">
              <a:buFont typeface="Wingdings" pitchFamily="2" charset="2"/>
              <a:buChar char="Ø"/>
            </a:pPr>
            <a:r>
              <a:rPr lang="en-US" dirty="0" smtClean="0"/>
              <a:t>Gathering &amp; sharing data, through stakeholders’ engagement &amp; otherwise</a:t>
            </a:r>
          </a:p>
          <a:p>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will now</a:t>
            </a:r>
            <a:r>
              <a:rPr lang="en-US" baseline="0" dirty="0" smtClean="0"/>
              <a:t> turn the presentation over to my colleagues from the Place Matters teams in Bernalillo County, Dona Ana County and McKinley County who will briefly share on-the-ground information/ideas for how a Health in All Policies Task Force could support the work they do at a local level.</a:t>
            </a:r>
          </a:p>
          <a:p>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[Jacque introduces herself and begins…]</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t>
            </a:r>
            <a:r>
              <a:rPr lang="en-US" dirty="0" smtClean="0"/>
              <a:t>determines how healthy we are? Depending</a:t>
            </a:r>
            <a:r>
              <a:rPr lang="en-US" baseline="0" dirty="0" smtClean="0"/>
              <a:t> on which research or article you look at, it might come out something like what you see in the next slide. Although listed in </a:t>
            </a:r>
            <a:r>
              <a:rPr lang="en-US" baseline="0" dirty="0" smtClean="0"/>
              <a:t>one article </a:t>
            </a:r>
            <a:r>
              <a:rPr lang="en-US" baseline="0" dirty="0" smtClean="0"/>
              <a:t>I was reviewing as 5%, genetics I’ve also seen as high as 10-15%. But </a:t>
            </a:r>
            <a:r>
              <a:rPr lang="en-US" baseline="0" dirty="0" smtClean="0"/>
              <a:t>the impact of medical </a:t>
            </a:r>
            <a:r>
              <a:rPr lang="en-US" baseline="0" dirty="0" smtClean="0"/>
              <a:t>care tends to usually be around 10%, and at least a third is due to individual behaviors. Of course, it’s immediately obvious that this does not add up to 100%.  There’s a big chunk missing. That other 55% or so is what REALLY determines how healthy we are…which you can see in the next slide…</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There’s a lot in this slide,</a:t>
            </a:r>
            <a:r>
              <a:rPr lang="en-US" baseline="0" dirty="0" smtClean="0"/>
              <a:t> but the main idea here is that many low income communities and communities of color suffer from higher rates of infant mortality, chronic disease and disability, and premature death. Why? Because the people in these communities live in areas with high levels of air, water and soil pollution, an abundance of fast food eateries and liquor stores. They have no access to safe and healthy places to play and exercise. </a:t>
            </a:r>
            <a:endParaRPr lang="en-US" dirty="0"/>
          </a:p>
        </p:txBody>
      </p:sp>
      <p:sp>
        <p:nvSpPr>
          <p:cNvPr id="4" name="Slide Number Placeholder 3"/>
          <p:cNvSpPr>
            <a:spLocks noGrp="1"/>
          </p:cNvSpPr>
          <p:nvPr>
            <p:ph type="sldNum" sz="quarter" idx="10"/>
          </p:nvPr>
        </p:nvSpPr>
        <p:spPr/>
        <p:txBody>
          <a:bodyPr/>
          <a:lstStyle/>
          <a:p>
            <a:fld id="{3FEB200F-4E89-4675-9CFC-65EBD8C53C1E}"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summary, the PLACE MATTERS initiative</a:t>
            </a:r>
            <a:r>
              <a:rPr lang="en-US" baseline="0" dirty="0" smtClean="0"/>
              <a:t> is designed to build the capacity of local leaders around the country. The goal is to eliminate health disparities by identifying and improving social, economic, and environmental conditions that shape health, and we do this by addressing upstream causes of health such as environmental health risks and issues related to employment, education, poverty, and housing.</a:t>
            </a:r>
            <a:endParaRPr lang="en-US" dirty="0"/>
          </a:p>
        </p:txBody>
      </p:sp>
      <p:sp>
        <p:nvSpPr>
          <p:cNvPr id="4" name="Slide Number Placeholder 3"/>
          <p:cNvSpPr>
            <a:spLocks noGrp="1"/>
          </p:cNvSpPr>
          <p:nvPr>
            <p:ph type="sldNum" sz="quarter" idx="10"/>
          </p:nvPr>
        </p:nvSpPr>
        <p:spPr/>
        <p:txBody>
          <a:bodyPr/>
          <a:lstStyle/>
          <a:p>
            <a:fld id="{3FEB200F-4E89-4675-9CFC-65EBD8C53C1E}"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to show the 19 PLACE</a:t>
            </a:r>
            <a:r>
              <a:rPr lang="en-US" baseline="0" dirty="0" smtClean="0"/>
              <a:t> MATTERS teams all over the country. New Mexico has four of those 19 teams.</a:t>
            </a:r>
            <a:endParaRPr lang="en-US" dirty="0"/>
          </a:p>
        </p:txBody>
      </p:sp>
      <p:sp>
        <p:nvSpPr>
          <p:cNvPr id="4" name="Slide Number Placeholder 3"/>
          <p:cNvSpPr>
            <a:spLocks noGrp="1"/>
          </p:cNvSpPr>
          <p:nvPr>
            <p:ph type="sldNum" sz="quarter" idx="10"/>
          </p:nvPr>
        </p:nvSpPr>
        <p:spPr/>
        <p:txBody>
          <a:bodyPr/>
          <a:lstStyle/>
          <a:p>
            <a:fld id="{3FEB200F-4E89-4675-9CFC-65EBD8C53C1E}"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3340E81-67C5-45EB-AD44-5B52D4BA4F3A}"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a:t>
            </a:r>
            <a:r>
              <a:rPr lang="en-US" baseline="0" dirty="0" smtClean="0"/>
              <a:t> PLACE MATTERS team works with low-income communities of color in Bernalillo County. And I just want to point out that Bernalillo County has a third of the state’s population, so there are many complex issues that arise. We work primarily in the South Valley and in the Southeast Heights also known as the International District.  I’ll briefly describe what’s going on in one of our communities.</a:t>
            </a:r>
            <a:endParaRPr lang="en-US" dirty="0"/>
          </a:p>
        </p:txBody>
      </p:sp>
      <p:sp>
        <p:nvSpPr>
          <p:cNvPr id="4" name="Slide Number Placeholder 3"/>
          <p:cNvSpPr>
            <a:spLocks noGrp="1"/>
          </p:cNvSpPr>
          <p:nvPr>
            <p:ph type="sldNum" sz="quarter" idx="10"/>
          </p:nvPr>
        </p:nvSpPr>
        <p:spPr/>
        <p:txBody>
          <a:bodyPr/>
          <a:lstStyle/>
          <a:p>
            <a:fld id="{3FEB200F-4E89-4675-9CFC-65EBD8C53C1E}"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San</a:t>
            </a:r>
            <a:r>
              <a:rPr lang="en-US" baseline="0" dirty="0" smtClean="0"/>
              <a:t> Jose and Mountain View are neighboring communities in the South Valley and experience poorer health outcomes than other places in the county. </a:t>
            </a:r>
            <a:endParaRPr lang="en-US" dirty="0"/>
          </a:p>
        </p:txBody>
      </p:sp>
      <p:sp>
        <p:nvSpPr>
          <p:cNvPr id="4" name="Slide Number Placeholder 3"/>
          <p:cNvSpPr>
            <a:spLocks noGrp="1"/>
          </p:cNvSpPr>
          <p:nvPr>
            <p:ph type="sldNum" sz="quarter" idx="10"/>
          </p:nvPr>
        </p:nvSpPr>
        <p:spPr/>
        <p:txBody>
          <a:bodyPr/>
          <a:lstStyle/>
          <a:p>
            <a:fld id="{3FEB200F-4E89-4675-9CFC-65EBD8C53C1E}"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One reason for poor health is that: Of the entire South Valley, 31 out of the 36 EPA regulated polluting industries are located in Mountain View.</a:t>
            </a:r>
            <a:endParaRPr lang="en-US" dirty="0"/>
          </a:p>
        </p:txBody>
      </p:sp>
      <p:sp>
        <p:nvSpPr>
          <p:cNvPr id="4" name="Slide Number Placeholder 3"/>
          <p:cNvSpPr>
            <a:spLocks noGrp="1"/>
          </p:cNvSpPr>
          <p:nvPr>
            <p:ph type="sldNum" sz="quarter" idx="10"/>
          </p:nvPr>
        </p:nvSpPr>
        <p:spPr/>
        <p:txBody>
          <a:bodyPr/>
          <a:lstStyle/>
          <a:p>
            <a:fld id="{3FEB200F-4E89-4675-9CFC-65EBD8C53C1E}"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3340E81-67C5-45EB-AD44-5B52D4BA4F3A}"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3340E81-67C5-45EB-AD44-5B52D4BA4F3A}"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address the root causes of poor health and start creating and implementing laws with the community’s health</a:t>
            </a:r>
            <a:r>
              <a:rPr lang="en-US" baseline="0" dirty="0" smtClean="0"/>
              <a:t> in mind, it could save New Mexico billions of dollars!</a:t>
            </a:r>
            <a:endParaRPr lang="en-US" dirty="0"/>
          </a:p>
        </p:txBody>
      </p:sp>
      <p:sp>
        <p:nvSpPr>
          <p:cNvPr id="4" name="Slide Number Placeholder 3"/>
          <p:cNvSpPr>
            <a:spLocks noGrp="1"/>
          </p:cNvSpPr>
          <p:nvPr>
            <p:ph type="sldNum" sz="quarter" idx="10"/>
          </p:nvPr>
        </p:nvSpPr>
        <p:spPr/>
        <p:txBody>
          <a:bodyPr/>
          <a:lstStyle/>
          <a:p>
            <a:fld id="{3FEB200F-4E89-4675-9CFC-65EBD8C53C1E}"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here is</a:t>
            </a:r>
            <a:r>
              <a:rPr lang="en-US" baseline="0" dirty="0" smtClean="0"/>
              <a:t> a long list of some of the most recognized social, economic, and environmental determinants of health. </a:t>
            </a:r>
            <a:br>
              <a:rPr lang="en-US" baseline="0" dirty="0" smtClean="0"/>
            </a:br>
            <a:endParaRPr lang="en-US" baseline="0" dirty="0" smtClean="0"/>
          </a:p>
          <a:p>
            <a:r>
              <a:rPr lang="en-US" baseline="0" dirty="0" smtClean="0"/>
              <a:t>However, we also know that </a:t>
            </a:r>
            <a:r>
              <a:rPr lang="en-US" baseline="0" dirty="0" smtClean="0"/>
              <a:t>all of these factors </a:t>
            </a:r>
            <a:r>
              <a:rPr lang="en-US" baseline="0" dirty="0" smtClean="0"/>
              <a:t>are greatly impacted by other social forces that determine the quality and quantity of resources available to individuals and communities in any of these areas. These are the Determinants of Equity…as shown in the next slide…</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EB200F-4E89-4675-9CFC-65EBD8C53C1E}"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Kristina introduces herself…</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primary population served by the PLACE MATTERS team is the Doña Ana County population of over 214,000 individuals (according to the 2012 US Census), with 60,000 residents living outside the City of Las Cruces in smaller incorporated and unincorporated areas including thirty-seven (37) </a:t>
            </a:r>
            <a:r>
              <a:rPr lang="en-US" sz="1200" i="1" kern="1200" dirty="0" smtClean="0">
                <a:solidFill>
                  <a:schemeClr val="tx1"/>
                </a:solidFill>
                <a:latin typeface="+mn-lt"/>
                <a:ea typeface="+mn-ea"/>
                <a:cs typeface="+mn-cs"/>
              </a:rPr>
              <a:t>Colonia </a:t>
            </a:r>
            <a:r>
              <a:rPr lang="en-US" sz="1200" kern="1200" dirty="0" smtClean="0">
                <a:solidFill>
                  <a:schemeClr val="tx1"/>
                </a:solidFill>
                <a:latin typeface="+mn-lt"/>
                <a:ea typeface="+mn-ea"/>
                <a:cs typeface="+mn-cs"/>
              </a:rPr>
              <a:t>communities.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term "Colonia" has been borrowed from the Spanish term for a residential neighborhood. In the United States, a "colonia" has a specific meaning, referring to a community within the mainly rural US-Mexico border region with marginal conditions related to housing and infrastructure, according to the US Department of Housing and Urban Development.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The demographics of the region are predominantly Hispanic (66%) to 29% White Non Hispanic. Additionally, according to the 2012 US Census the percent of persons below the poverty rate is more than 25%.</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C88FFE-0F10-4AAB-83E0-572BFA4C7DF7}" type="slidenum">
              <a:rPr lang="en-US" smtClean="0"/>
              <a:pPr/>
              <a:t>42</a:t>
            </a:fld>
            <a:endParaRPr lang="en-US"/>
          </a:p>
        </p:txBody>
      </p:sp>
    </p:spTree>
    <p:extLst>
      <p:ext uri="{BB962C8B-B14F-4D97-AF65-F5344CB8AC3E}">
        <p14:creationId xmlns="" xmlns:p14="http://schemas.microsoft.com/office/powerpoint/2010/main" val="4071889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Some of the major health concerns in our county are the high rates of obesity, diabetes, and other related outcomes associated with these diseases. As you can see on the obesity chart, over 68% of adults in Doña Ana County are obese or overweight. Obesity is known to increase the likelihood of diseases such as heart disease, type 2 diabetes, and some types of cancer.</a:t>
            </a:r>
          </a:p>
          <a:p>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 much of our county lacks amenities such as paved roads, sidewalks, streetlights, mass transit, and grocery stores. These realities present challenges to community members in terms of getting out and exercising, purchasing fresh fruits and vegetables, and regularly seeing a healthcare professional, and in turn contribute to our county’s high levels of chronic diseases.</a:t>
            </a:r>
          </a:p>
          <a:p>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To combat these high levels of disease, we are beginning what is called a Health Impact Assessment on the County’s Comprehensive Plan. This assessment will look at the potential health outcomes of the plan as it stands, and make recommendations to promote greater, more positive health outcomes in our community.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Comprehensive Plan is currently being developed and will include goals, objectives and policies designed to improve the quality of life for residents of Doña Ana County. The overriding themes of Viva Doña Ana projects are targeted to address people, places and prosperity. This HIA will focus on </a:t>
            </a:r>
            <a:r>
              <a:rPr lang="en-US" sz="1200" i="1" kern="1200" dirty="0" smtClean="0">
                <a:solidFill>
                  <a:schemeClr val="tx1"/>
                </a:solidFill>
                <a:latin typeface="+mn-lt"/>
                <a:ea typeface="+mn-ea"/>
                <a:cs typeface="+mn-cs"/>
              </a:rPr>
              <a:t>places </a:t>
            </a:r>
            <a:r>
              <a:rPr lang="en-US" sz="1200" kern="1200" dirty="0" smtClean="0">
                <a:solidFill>
                  <a:schemeClr val="tx1"/>
                </a:solidFill>
                <a:latin typeface="+mn-lt"/>
                <a:ea typeface="+mn-ea"/>
                <a:cs typeface="+mn-cs"/>
              </a:rPr>
              <a:t>and specific topics that include, but are not limited to, land use, open space and valued place, and agriculture.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potential impacts of the HIA will strengthen the relationship between the community development entities, policy decision-makers, advocates for healthy communities and most importantly community residents and thus demonstrating how health can be used in decision – making related to community planning in advancing health equity.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Intersectoral</a:t>
            </a:r>
            <a:r>
              <a:rPr lang="en-US" baseline="0" dirty="0" smtClean="0"/>
              <a:t> Partners: Community Foundation, HHS, County Development Department, DOH, Non-profits, Community groups, NMSU, City, Promotoras,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Having a statewide Health in All Policies Taskforce will help to strengthen the work that is already taking place in Doña Ana County, it will encourage more non-health entities, which often have a great influence on health, such as planning departments, university sectors, and others to work together towards a healthy community for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C88FFE-0F10-4AAB-83E0-572BFA4C7DF7}" type="slidenum">
              <a:rPr lang="en-US" smtClean="0"/>
              <a:pPr/>
              <a:t>44</a:t>
            </a:fld>
            <a:endParaRPr lang="en-US"/>
          </a:p>
        </p:txBody>
      </p:sp>
    </p:spTree>
    <p:extLst>
      <p:ext uri="{BB962C8B-B14F-4D97-AF65-F5344CB8AC3E}">
        <p14:creationId xmlns="" xmlns:p14="http://schemas.microsoft.com/office/powerpoint/2010/main" val="2717690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Jordon</a:t>
            </a:r>
            <a:r>
              <a:rPr lang="en-US" baseline="0" dirty="0" smtClean="0"/>
              <a:t> introduces himself…</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3340E81-67C5-45EB-AD44-5B52D4BA4F3A}"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3340E81-67C5-45EB-AD44-5B52D4BA4F3A}"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We know that poverty, racism, classism, sexism and any other form of discrimination </a:t>
            </a:r>
            <a:r>
              <a:rPr lang="en-US" dirty="0" smtClean="0"/>
              <a:t>are inequities</a:t>
            </a:r>
            <a:r>
              <a:rPr lang="en-US" baseline="0" dirty="0" smtClean="0"/>
              <a:t> that </a:t>
            </a:r>
            <a:r>
              <a:rPr lang="en-US" dirty="0" smtClean="0"/>
              <a:t>have </a:t>
            </a:r>
            <a:r>
              <a:rPr lang="en-US" dirty="0" smtClean="0"/>
              <a:t>a major impact on the quality </a:t>
            </a:r>
            <a:r>
              <a:rPr lang="en-US" dirty="0" smtClean="0"/>
              <a:t>and availability of </a:t>
            </a:r>
            <a:r>
              <a:rPr lang="en-US" dirty="0" smtClean="0"/>
              <a:t>all of these determinants from the built environment all the way through this list down to the working conditions.  For this reason, equity is a key principle and value to keep in mind in the following discussion of health in all policies. </a:t>
            </a:r>
            <a:r>
              <a:rPr lang="en-US" dirty="0" smtClean="0"/>
              <a:t/>
            </a:r>
            <a:br>
              <a:rPr lang="en-US" dirty="0" smtClean="0"/>
            </a:br>
            <a:r>
              <a:rPr lang="en-US" baseline="0" dirty="0" smtClean="0"/>
              <a:t>        We don’t have time to go into it at this point, but we have multiple examples that we’d love to share of how inequities mold the social determinants of health into positive supports or negative consequences in all these different areas. So perhaps we could go into this more in t</a:t>
            </a:r>
            <a:r>
              <a:rPr lang="en-US" dirty="0" smtClean="0"/>
              <a:t>he Q&amp;A if there’s time.</a:t>
            </a:r>
          </a:p>
          <a:p>
            <a:endParaRPr lang="en-US" dirty="0" smtClean="0"/>
          </a:p>
          <a:p>
            <a:r>
              <a:rPr lang="en-US" dirty="0" smtClean="0"/>
              <a:t>        Some </a:t>
            </a:r>
            <a:r>
              <a:rPr lang="en-US" dirty="0" smtClean="0"/>
              <a:t>examples of this include:</a:t>
            </a:r>
          </a:p>
          <a:p>
            <a:pPr>
              <a:buFont typeface="Arial" pitchFamily="34" charset="0"/>
              <a:buChar char="•"/>
            </a:pPr>
            <a:r>
              <a:rPr lang="en-US" dirty="0" smtClean="0"/>
              <a:t> Built</a:t>
            </a:r>
            <a:r>
              <a:rPr lang="en-US" baseline="0" dirty="0" smtClean="0"/>
              <a:t> Environment – when sidewalks are lacking in poor neighborhoods of color, preventing children from walking safely to school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 Education - </a:t>
            </a:r>
            <a:r>
              <a:rPr lang="en-US" dirty="0" smtClean="0"/>
              <a:t>when policies discourage students through punitive actions such as suspension/expulsion leading to dropping</a:t>
            </a:r>
            <a:r>
              <a:rPr lang="en-US" baseline="0" dirty="0" smtClean="0"/>
              <a:t> out, rather than providing the appropriate supports to </a:t>
            </a:r>
            <a:r>
              <a:rPr lang="en-US" dirty="0" smtClean="0"/>
              <a:t>encourage</a:t>
            </a:r>
            <a:r>
              <a:rPr lang="en-US" baseline="0" dirty="0" smtClean="0"/>
              <a:t> </a:t>
            </a:r>
            <a:r>
              <a:rPr lang="en-US" dirty="0" smtClean="0"/>
              <a:t>youth to stay in school and graduate (which leads to better health as an adult) </a:t>
            </a:r>
          </a:p>
          <a:p>
            <a:pPr>
              <a:buFont typeface="Arial" pitchFamily="34" charset="0"/>
              <a:buChar char="•"/>
            </a:pPr>
            <a:r>
              <a:rPr lang="en-US" dirty="0" smtClean="0"/>
              <a:t> Land Use Policy</a:t>
            </a:r>
            <a:r>
              <a:rPr lang="en-US" baseline="0" dirty="0" smtClean="0"/>
              <a:t> – when polluting industries are concentrated in poorer neighborhoods, causing increased cancer, asthma, etc.</a:t>
            </a:r>
          </a:p>
          <a:p>
            <a:pPr>
              <a:buFont typeface="Arial" pitchFamily="34" charset="0"/>
              <a:buChar char="•"/>
            </a:pPr>
            <a:r>
              <a:rPr lang="en-US" baseline="0" dirty="0" smtClean="0"/>
              <a:t> Transportation -  </a:t>
            </a:r>
            <a:r>
              <a:rPr lang="en-US" dirty="0" smtClean="0"/>
              <a:t>when affordable, accessible mass transit is not available in poor neighborhoods</a:t>
            </a:r>
            <a:r>
              <a:rPr lang="en-US" baseline="0" dirty="0" smtClean="0"/>
              <a:t> so that people’s health could be improved directly (by walking to and from the bus stop) and indirectly (by improving access to meaningful work or healthy food or necessary services)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 Working Conditions – </a:t>
            </a:r>
            <a:r>
              <a:rPr lang="en-US" baseline="0" dirty="0" smtClean="0"/>
              <a:t> in addition to the obvious impact on health of unsafe working conditions or toxic environments (both physical and emotional) health is also an issue when </a:t>
            </a:r>
            <a:r>
              <a:rPr lang="en-US" baseline="0" dirty="0" smtClean="0"/>
              <a:t>employees suffer from wage theft (substandard or with-held wages) preventing the ability of the worker to make healthy choices in housing or food, as well as increasing stress leading to further illness</a:t>
            </a:r>
            <a:br>
              <a:rPr lang="en-US" baseline="0" dirty="0" smtClean="0"/>
            </a:b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3340E81-67C5-45EB-AD44-5B52D4BA4F3A}"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Jordon adds</a:t>
            </a:r>
            <a:r>
              <a:rPr lang="en-US" baseline="0" dirty="0" smtClean="0"/>
              <a:t> final comment on how a state-level Health in All Policies Task Force could support the work going on in local areas.</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50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further word about equity in the next slide. Equity is not the same as equality.</a:t>
            </a:r>
            <a:r>
              <a:rPr lang="en-US" baseline="0" dirty="0" smtClean="0"/>
              <a:t> As you can see here on the left, all children have equal boxes. But the results are not fair. On the right the resources have been distributed so that all have an equal opportunity to see the game. Equity </a:t>
            </a:r>
            <a:r>
              <a:rPr lang="en-US" baseline="0" dirty="0" smtClean="0"/>
              <a:t>is what assures </a:t>
            </a:r>
            <a:r>
              <a:rPr lang="en-US" baseline="0" dirty="0" smtClean="0"/>
              <a:t>the appropriate resources so that all have an equal opportunity. I’ve also heard this described as “Equality is giving everyone a pair of shoes. Equity is giving everyone a pair of shoes that fits.”</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Font typeface="Arial" pitchFamily="34" charset="0"/>
              <a:buNone/>
            </a:pPr>
            <a:r>
              <a:rPr lang="en-US" dirty="0" smtClean="0"/>
              <a:t>Clearly,</a:t>
            </a:r>
            <a:r>
              <a:rPr lang="en-US" baseline="0" dirty="0" smtClean="0"/>
              <a:t> what we’re saying here is that policies in any of these sectors are health policy. If you have questions later about the link between health and any of these policies, </a:t>
            </a:r>
            <a:r>
              <a:rPr lang="en-US" baseline="0" dirty="0" smtClean="0"/>
              <a:t>again we’d be happy to </a:t>
            </a:r>
            <a:r>
              <a:rPr lang="en-US" baseline="0" dirty="0" smtClean="0"/>
              <a:t>provide examples during the Q&amp;A.</a:t>
            </a:r>
          </a:p>
          <a:p>
            <a:pPr algn="l">
              <a:buFont typeface="Arial" pitchFamily="34" charset="0"/>
              <a:buNone/>
            </a:pPr>
            <a:endParaRPr lang="en-US" baseline="0" dirty="0" smtClean="0"/>
          </a:p>
          <a:p>
            <a:pPr algn="l">
              <a:buFont typeface="Arial" pitchFamily="34" charset="0"/>
              <a:buNone/>
            </a:pPr>
            <a:r>
              <a:rPr lang="en-US" baseline="0" dirty="0" smtClean="0"/>
              <a:t>A couple more examples in areas rarely thought of as health policy would be:</a:t>
            </a:r>
            <a:endParaRPr lang="en-US" dirty="0" smtClean="0"/>
          </a:p>
          <a:p>
            <a:pPr algn="l">
              <a:buFont typeface="Arial" pitchFamily="34" charset="0"/>
              <a:buChar char="•"/>
            </a:pPr>
            <a:endParaRPr lang="en-US" dirty="0" smtClean="0"/>
          </a:p>
          <a:p>
            <a:pPr algn="l">
              <a:buFont typeface="Arial" pitchFamily="34" charset="0"/>
              <a:buChar char="•"/>
            </a:pPr>
            <a:r>
              <a:rPr lang="en-US" dirty="0" smtClean="0"/>
              <a:t>Tax policy is health policy – when Earned Income Tax Credits help lift</a:t>
            </a:r>
            <a:r>
              <a:rPr lang="en-US" baseline="0" dirty="0" smtClean="0"/>
              <a:t> a family out of poverty, allowing that extra money towards safe housing or education or healthier food</a:t>
            </a:r>
            <a:endParaRPr lang="en-US" dirty="0" smtClean="0"/>
          </a:p>
          <a:p>
            <a:pPr algn="l">
              <a:buFont typeface="Arial" pitchFamily="34" charset="0"/>
              <a:buChar char="•"/>
            </a:pPr>
            <a:r>
              <a:rPr lang="en-US" dirty="0" smtClean="0"/>
              <a:t> Agricultural policy is health policy – when growing</a:t>
            </a:r>
            <a:r>
              <a:rPr lang="en-US" baseline="0" dirty="0" smtClean="0"/>
              <a:t> healthy food is subsidized or when small organic farmers are linked to providing food for schools or businesses</a:t>
            </a:r>
            <a:endParaRPr lang="en-US" dirty="0" smtClean="0"/>
          </a:p>
          <a:p>
            <a:pPr algn="l">
              <a:buFont typeface="Arial" pitchFamily="34" charset="0"/>
              <a:buChar char="•"/>
            </a:pPr>
            <a:r>
              <a:rPr lang="en-US" dirty="0" smtClean="0"/>
              <a:t> Economic development policy is health policy – when jobs are created that provide a living wage so that families can</a:t>
            </a:r>
            <a:r>
              <a:rPr lang="en-US" baseline="0" dirty="0" smtClean="0"/>
              <a:t> afford to make healthier choices in what they eat, where they live, providing safe quality childcare, etc.</a:t>
            </a:r>
            <a:endParaRPr lang="en-US" dirty="0" smtClean="0"/>
          </a:p>
          <a:p>
            <a:pPr algn="l">
              <a:buFont typeface="Arial" pitchFamily="34" charset="0"/>
              <a:buChar char="•"/>
            </a:pPr>
            <a:r>
              <a:rPr lang="en-US" dirty="0" smtClean="0"/>
              <a:t> Criminal justice policy is health policy – decriminalization</a:t>
            </a:r>
            <a:r>
              <a:rPr lang="en-US" baseline="0" dirty="0" smtClean="0"/>
              <a:t> of drug use or offering treatment </a:t>
            </a:r>
            <a:r>
              <a:rPr lang="en-US" dirty="0" smtClean="0"/>
              <a:t>as an alternative to incarceration for people suffering from addictions who commit non-violent</a:t>
            </a:r>
            <a:r>
              <a:rPr lang="en-US" baseline="0" dirty="0" smtClean="0"/>
              <a:t> crimes have an enormous impact not only on the health of the individual and the chances for a better healthier life in the future, but also have a major impact on that individual’s family. Children of incarcerated parents do worse in school and have poorer physical and mental health outcomes.</a:t>
            </a:r>
            <a:endParaRPr lang="en-US" dirty="0" smtClean="0"/>
          </a:p>
          <a:p>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Moving to the next slide, in</a:t>
            </a:r>
            <a:r>
              <a:rPr lang="en-US" baseline="0" dirty="0" smtClean="0"/>
              <a:t> a world where the word “health” is often interpreted to mean “health care” this may all sound confusing. Perhaps these definitions might help. </a:t>
            </a:r>
          </a:p>
          <a:p>
            <a:r>
              <a:rPr lang="en-US" dirty="0" smtClean="0"/>
              <a:t/>
            </a:r>
            <a:br>
              <a:rPr lang="en-US" dirty="0" smtClean="0"/>
            </a:br>
            <a:r>
              <a:rPr lang="en-US" dirty="0" smtClean="0"/>
              <a:t>The World Health Organization</a:t>
            </a:r>
            <a:r>
              <a:rPr lang="en-US" baseline="0" dirty="0" smtClean="0"/>
              <a:t> </a:t>
            </a:r>
            <a:r>
              <a:rPr lang="en-US" baseline="0" dirty="0" smtClean="0"/>
              <a:t>defines </a:t>
            </a:r>
            <a:r>
              <a:rPr lang="en-US" baseline="0" dirty="0" smtClean="0"/>
              <a:t>health </a:t>
            </a:r>
            <a:r>
              <a:rPr lang="en-US" baseline="0" dirty="0" smtClean="0"/>
              <a:t>as</a:t>
            </a:r>
            <a:r>
              <a:rPr lang="en-US" dirty="0" smtClean="0"/>
              <a:t> </a:t>
            </a:r>
            <a:r>
              <a:rPr lang="en-US" dirty="0" smtClean="0"/>
              <a:t>“a state of complete physical, mental and social well-being and not merely the absence of disease or infirmity.” </a:t>
            </a:r>
          </a:p>
          <a:p>
            <a:r>
              <a:rPr lang="en-US" dirty="0" smtClean="0"/>
              <a:t/>
            </a:r>
            <a:br>
              <a:rPr lang="en-US" dirty="0" smtClean="0"/>
            </a:br>
            <a:r>
              <a:rPr lang="en-US" dirty="0" smtClean="0"/>
              <a:t>And the Institute</a:t>
            </a:r>
            <a:r>
              <a:rPr lang="en-US" baseline="0" dirty="0" smtClean="0"/>
              <a:t> of Medicine in 1988 declared that p</a:t>
            </a:r>
            <a:r>
              <a:rPr lang="en-US" dirty="0" smtClean="0"/>
              <a:t>ublic health is “what we as a society do to collectively assure the conditions in which people can be healthy.” </a:t>
            </a:r>
            <a:br>
              <a:rPr lang="en-US" dirty="0" smtClean="0"/>
            </a:br>
            <a:endParaRPr lang="en-US" dirty="0" smtClean="0"/>
          </a:p>
          <a:p>
            <a:r>
              <a:rPr lang="en-US" dirty="0" smtClean="0"/>
              <a:t>Those conditions are often described today as the places where we live, learn, work, and play, and the social, economic and political factors that affect us in those places.</a:t>
            </a:r>
          </a:p>
          <a:p>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next slide from Tom </a:t>
            </a:r>
            <a:r>
              <a:rPr lang="en-US" dirty="0" err="1" smtClean="0"/>
              <a:t>Frieden</a:t>
            </a:r>
            <a:r>
              <a:rPr lang="en-US" dirty="0" smtClean="0"/>
              <a:t> of the CDC, you can see how the impact on the health of the entire population is greatly maximized by focusing on the bottom of the pyramid where we find the socioeconomic factors</a:t>
            </a:r>
            <a:r>
              <a:rPr lang="en-US" baseline="0" dirty="0" smtClean="0"/>
              <a:t> </a:t>
            </a:r>
            <a:r>
              <a:rPr lang="en-US" dirty="0" smtClean="0"/>
              <a:t>which represent those conditions we are working to improve. At the</a:t>
            </a:r>
            <a:r>
              <a:rPr lang="en-US" baseline="0" dirty="0" smtClean="0"/>
              <a:t> top are individual solutions that may help a few people, but do much less to change the overall health of the population. It is of note that clinical intervention, i.e., medical care, is near the top of the pyramid… much less impactful in creating a healthy society, but clearly the most costly of all efforts shown.</a:t>
            </a:r>
            <a:endParaRPr lang="en-US" dirty="0"/>
          </a:p>
        </p:txBody>
      </p:sp>
      <p:sp>
        <p:nvSpPr>
          <p:cNvPr id="4" name="Slide Number Placeholder 3"/>
          <p:cNvSpPr>
            <a:spLocks noGrp="1"/>
          </p:cNvSpPr>
          <p:nvPr>
            <p:ph type="sldNum" sz="quarter" idx="10"/>
          </p:nvPr>
        </p:nvSpPr>
        <p:spPr/>
        <p:txBody>
          <a:bodyPr/>
          <a:lstStyle/>
          <a:p>
            <a:fld id="{C3340E81-67C5-45EB-AD44-5B52D4BA4F3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6B2C57-A90D-412D-ACDA-8AE61BB032F2}" type="datetimeFigureOut">
              <a:rPr lang="en-US" smtClean="0">
                <a:solidFill>
                  <a:prstClr val="white">
                    <a:tint val="75000"/>
                  </a:prstClr>
                </a:solidFill>
              </a:rPr>
              <a:pPr/>
              <a:t>11/23/2014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7A1DA5-ACA2-410C-B940-3058C0AE27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307078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6B2C57-A90D-412D-ACDA-8AE61BB032F2}" type="datetimeFigureOut">
              <a:rPr lang="en-US" smtClean="0">
                <a:solidFill>
                  <a:prstClr val="white">
                    <a:tint val="75000"/>
                  </a:prstClr>
                </a:solidFill>
              </a:rPr>
              <a:pPr/>
              <a:t>11/23/2014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7A1DA5-ACA2-410C-B940-3058C0AE27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4150432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6B2C57-A90D-412D-ACDA-8AE61BB032F2}" type="datetimeFigureOut">
              <a:rPr lang="en-US" smtClean="0">
                <a:solidFill>
                  <a:prstClr val="white">
                    <a:tint val="75000"/>
                  </a:prstClr>
                </a:solidFill>
              </a:rPr>
              <a:pPr/>
              <a:t>11/23/2014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7A1DA5-ACA2-410C-B940-3058C0AE27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2098595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6B2C57-A90D-412D-ACDA-8AE61BB032F2}" type="datetimeFigureOut">
              <a:rPr lang="en-US" smtClean="0">
                <a:solidFill>
                  <a:prstClr val="white">
                    <a:tint val="75000"/>
                  </a:prstClr>
                </a:solidFill>
              </a:rPr>
              <a:pPr/>
              <a:t>11/23/2014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7A1DA5-ACA2-410C-B940-3058C0AE27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186939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6B2C57-A90D-412D-ACDA-8AE61BB032F2}" type="datetimeFigureOut">
              <a:rPr lang="en-US" smtClean="0">
                <a:solidFill>
                  <a:prstClr val="white">
                    <a:tint val="75000"/>
                  </a:prstClr>
                </a:solidFill>
              </a:rPr>
              <a:pPr/>
              <a:t>11/23/2014</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7A1DA5-ACA2-410C-B940-3058C0AE27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326587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6B2C57-A90D-412D-ACDA-8AE61BB032F2}" type="datetimeFigureOut">
              <a:rPr lang="en-US" smtClean="0">
                <a:solidFill>
                  <a:prstClr val="white">
                    <a:tint val="75000"/>
                  </a:prstClr>
                </a:solidFill>
              </a:rPr>
              <a:pPr/>
              <a:t>11/23/2014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7A1DA5-ACA2-410C-B940-3058C0AE27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211625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6B2C57-A90D-412D-ACDA-8AE61BB032F2}" type="datetimeFigureOut">
              <a:rPr lang="en-US" smtClean="0">
                <a:solidFill>
                  <a:prstClr val="white">
                    <a:tint val="75000"/>
                  </a:prstClr>
                </a:solidFill>
              </a:rPr>
              <a:pPr/>
              <a:t>11/23/2014</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D7A1DA5-ACA2-410C-B940-3058C0AE27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1510421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6B2C57-A90D-412D-ACDA-8AE61BB032F2}" type="datetimeFigureOut">
              <a:rPr lang="en-US" smtClean="0">
                <a:solidFill>
                  <a:prstClr val="white">
                    <a:tint val="75000"/>
                  </a:prstClr>
                </a:solidFill>
              </a:rPr>
              <a:pPr/>
              <a:t>11/23/2014</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D7A1DA5-ACA2-410C-B940-3058C0AE27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79632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6B2C57-A90D-412D-ACDA-8AE61BB032F2}" type="datetimeFigureOut">
              <a:rPr lang="en-US" smtClean="0">
                <a:solidFill>
                  <a:prstClr val="white">
                    <a:tint val="75000"/>
                  </a:prstClr>
                </a:solidFill>
              </a:rPr>
              <a:pPr/>
              <a:t>11/23/2014</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D7A1DA5-ACA2-410C-B940-3058C0AE27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3151160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6B2C57-A90D-412D-ACDA-8AE61BB032F2}" type="datetimeFigureOut">
              <a:rPr lang="en-US" smtClean="0">
                <a:solidFill>
                  <a:prstClr val="white">
                    <a:tint val="75000"/>
                  </a:prstClr>
                </a:solidFill>
              </a:rPr>
              <a:pPr/>
              <a:t>11/23/2014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7A1DA5-ACA2-410C-B940-3058C0AE27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2834106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6B2C57-A90D-412D-ACDA-8AE61BB032F2}" type="datetimeFigureOut">
              <a:rPr lang="en-US" smtClean="0">
                <a:solidFill>
                  <a:prstClr val="white">
                    <a:tint val="75000"/>
                  </a:prstClr>
                </a:solidFill>
              </a:rPr>
              <a:pPr/>
              <a:t>11/23/2014</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7A1DA5-ACA2-410C-B940-3058C0AE27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3815514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6B2C57-A90D-412D-ACDA-8AE61BB032F2}" type="datetimeFigureOut">
              <a:rPr lang="en-US" smtClean="0">
                <a:solidFill>
                  <a:prstClr val="white">
                    <a:tint val="75000"/>
                  </a:prstClr>
                </a:solidFill>
              </a:rPr>
              <a:pPr/>
              <a:t>11/23/2014</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7A1DA5-ACA2-410C-B940-3058C0AE270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xmlns="" val="46860894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package" Target="../embeddings/Microsoft_Office_Excel_Worksheet4.xlsx"/><Relationship Id="rId4" Type="http://schemas.openxmlformats.org/officeDocument/2006/relationships/package" Target="../embeddings/Microsoft_Office_Excel_Worksheet3.xlsx"/></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4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wmf"/></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0"/>
            <a:ext cx="8610600" cy="3428999"/>
          </a:xfrm>
        </p:spPr>
        <p:txBody>
          <a:bodyPr>
            <a:normAutofit/>
          </a:bodyPr>
          <a:lstStyle/>
          <a:p>
            <a:r>
              <a:rPr lang="en-US" sz="6000" dirty="0" smtClean="0">
                <a:solidFill>
                  <a:srgbClr val="FFC000"/>
                </a:solidFill>
                <a:latin typeface="Arial Black" panose="020B0A04020102020204" pitchFamily="34" charset="0"/>
              </a:rPr>
              <a:t>Health in All Policies</a:t>
            </a:r>
            <a:br>
              <a:rPr lang="en-US" sz="6000" dirty="0" smtClean="0">
                <a:solidFill>
                  <a:srgbClr val="FFC000"/>
                </a:solidFill>
                <a:latin typeface="Arial Black" panose="020B0A04020102020204" pitchFamily="34" charset="0"/>
              </a:rPr>
            </a:br>
            <a:r>
              <a:rPr lang="en-US" sz="3600" b="1" dirty="0" smtClean="0">
                <a:solidFill>
                  <a:srgbClr val="92D050"/>
                </a:solidFill>
              </a:rPr>
              <a:t/>
            </a:r>
            <a:br>
              <a:rPr lang="en-US" sz="3600" b="1" dirty="0" smtClean="0">
                <a:solidFill>
                  <a:srgbClr val="92D050"/>
                </a:solidFill>
              </a:rPr>
            </a:br>
            <a:endParaRPr lang="en-US" b="1" dirty="0">
              <a:solidFill>
                <a:srgbClr val="00B0F0"/>
              </a:solidFill>
            </a:endParaRPr>
          </a:p>
        </p:txBody>
      </p:sp>
      <p:sp>
        <p:nvSpPr>
          <p:cNvPr id="3" name="Subtitle 2"/>
          <p:cNvSpPr>
            <a:spLocks noGrp="1"/>
          </p:cNvSpPr>
          <p:nvPr>
            <p:ph type="subTitle" idx="1"/>
          </p:nvPr>
        </p:nvSpPr>
        <p:spPr>
          <a:xfrm>
            <a:off x="381000" y="3124200"/>
            <a:ext cx="8534400" cy="3733800"/>
          </a:xfrm>
        </p:spPr>
        <p:txBody>
          <a:bodyPr>
            <a:normAutofit fontScale="62500" lnSpcReduction="20000"/>
          </a:bodyPr>
          <a:lstStyle/>
          <a:p>
            <a:r>
              <a:rPr lang="en-US" b="1" dirty="0" smtClean="0"/>
              <a:t/>
            </a:r>
            <a:br>
              <a:rPr lang="en-US" b="1" dirty="0" smtClean="0"/>
            </a:br>
            <a:r>
              <a:rPr lang="en-US" sz="3800" b="1" dirty="0" smtClean="0"/>
              <a:t>presentation to</a:t>
            </a:r>
            <a:br>
              <a:rPr lang="en-US" sz="3800" b="1" dirty="0" smtClean="0"/>
            </a:br>
            <a:r>
              <a:rPr lang="en-US" sz="3800" b="1" dirty="0" smtClean="0"/>
              <a:t>Legislative Health &amp; Human Services Interim Committee</a:t>
            </a:r>
            <a:br>
              <a:rPr lang="en-US" sz="3800" b="1" dirty="0" smtClean="0"/>
            </a:br>
            <a:r>
              <a:rPr lang="en-US" sz="3800" b="1" dirty="0" smtClean="0"/>
              <a:t>Santa Fe, NM</a:t>
            </a:r>
            <a:br>
              <a:rPr lang="en-US" sz="3800" b="1" dirty="0" smtClean="0"/>
            </a:br>
            <a:r>
              <a:rPr lang="en-US" sz="3800" b="1" dirty="0" smtClean="0"/>
              <a:t>Tuesday, November 25, 2014</a:t>
            </a:r>
          </a:p>
          <a:p>
            <a:endParaRPr lang="en-US" b="1" dirty="0" smtClean="0"/>
          </a:p>
          <a:p>
            <a:r>
              <a:rPr lang="en-US" b="1" dirty="0" smtClean="0"/>
              <a:t/>
            </a:r>
            <a:br>
              <a:rPr lang="en-US" b="1" dirty="0" smtClean="0"/>
            </a:br>
            <a:r>
              <a:rPr lang="en-US" b="1" dirty="0" smtClean="0"/>
              <a:t>Marsha McMurray-Avila, Bernalillo County Community Health Council</a:t>
            </a:r>
            <a:br>
              <a:rPr lang="en-US" b="1" dirty="0" smtClean="0"/>
            </a:br>
            <a:r>
              <a:rPr lang="en-US" b="1" dirty="0" smtClean="0"/>
              <a:t>Jacque Garcia, Bernalillo County PLACE MATTERS</a:t>
            </a:r>
            <a:br>
              <a:rPr lang="en-US" b="1" dirty="0" smtClean="0"/>
            </a:br>
            <a:r>
              <a:rPr lang="en-US" b="1" dirty="0" smtClean="0"/>
              <a:t>Kristina St. Cyr, Doña Ana County PLACE MATTERS</a:t>
            </a:r>
            <a:br>
              <a:rPr lang="en-US" b="1" dirty="0" smtClean="0"/>
            </a:br>
            <a:r>
              <a:rPr lang="en-US" b="1" dirty="0" smtClean="0"/>
              <a:t> Jordon Johnson, McKinley Community PLACE MATTERS</a:t>
            </a:r>
          </a:p>
          <a:p>
            <a:r>
              <a:rPr lang="en-US" b="1" dirty="0" smtClean="0"/>
              <a:t/>
            </a:r>
            <a:br>
              <a:rPr lang="en-US" b="1" dirty="0" smtClean="0"/>
            </a:br>
            <a:endParaRPr lang="en-US" b="1" dirty="0"/>
          </a:p>
        </p:txBody>
      </p:sp>
    </p:spTree>
    <p:extLst>
      <p:ext uri="{BB962C8B-B14F-4D97-AF65-F5344CB8AC3E}">
        <p14:creationId xmlns:p14="http://schemas.microsoft.com/office/powerpoint/2010/main" xmlns="" val="32448685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solidFill>
                  <a:srgbClr val="FFC000"/>
                </a:solidFill>
                <a:latin typeface="Arial Black" panose="020B0A04020102020204" pitchFamily="34" charset="0"/>
              </a:rPr>
              <a:t>Context…</a:t>
            </a:r>
            <a:endParaRPr lang="en-US" sz="3600" dirty="0">
              <a:solidFill>
                <a:srgbClr val="FFC000"/>
              </a:solidFill>
              <a:latin typeface="Arial Black" panose="020B0A04020102020204" pitchFamily="34" charset="0"/>
            </a:endParaRPr>
          </a:p>
        </p:txBody>
      </p:sp>
      <p:sp>
        <p:nvSpPr>
          <p:cNvPr id="5" name="Content Placeholder 4"/>
          <p:cNvSpPr>
            <a:spLocks noGrp="1"/>
          </p:cNvSpPr>
          <p:nvPr>
            <p:ph idx="1"/>
          </p:nvPr>
        </p:nvSpPr>
        <p:spPr>
          <a:xfrm>
            <a:off x="457200" y="1295400"/>
            <a:ext cx="8229600" cy="5105400"/>
          </a:xfrm>
        </p:spPr>
        <p:txBody>
          <a:bodyPr>
            <a:normAutofit fontScale="92500" lnSpcReduction="10000"/>
          </a:bodyPr>
          <a:lstStyle/>
          <a:p>
            <a:pPr marL="0" indent="0">
              <a:buNone/>
            </a:pPr>
            <a:endParaRPr lang="en-US" dirty="0" smtClean="0"/>
          </a:p>
          <a:p>
            <a:pPr marL="2968625" indent="0">
              <a:buNone/>
            </a:pPr>
            <a:r>
              <a:rPr lang="en-US" dirty="0" smtClean="0"/>
              <a:t>The public health challenges of the 21</a:t>
            </a:r>
            <a:r>
              <a:rPr lang="en-US" baseline="30000" dirty="0" smtClean="0"/>
              <a:t>st</a:t>
            </a:r>
            <a:r>
              <a:rPr lang="en-US" dirty="0" smtClean="0"/>
              <a:t> century are extremely complex, and solutions will require actions that go beyond the purview of public health, bringing together partners across policy areas and sectors. </a:t>
            </a:r>
          </a:p>
          <a:p>
            <a:pPr marL="0" indent="0">
              <a:buNone/>
            </a:pPr>
            <a:endParaRPr lang="en-US" dirty="0" smtClean="0"/>
          </a:p>
          <a:p>
            <a:pPr marL="0" indent="0">
              <a:buNone/>
            </a:pPr>
            <a:r>
              <a:rPr lang="en-US" sz="5100" b="1" dirty="0" smtClean="0">
                <a:solidFill>
                  <a:srgbClr val="FFC000"/>
                </a:solidFill>
                <a:latin typeface="Chiller" panose="04020404031007020602" pitchFamily="82" charset="0"/>
              </a:rPr>
              <a:t>Messy, wicked problems</a:t>
            </a:r>
          </a:p>
          <a:p>
            <a:pPr marL="0" indent="0">
              <a:buNone/>
            </a:pPr>
            <a:endParaRPr lang="en-US" dirty="0"/>
          </a:p>
        </p:txBody>
      </p:sp>
      <p:pic>
        <p:nvPicPr>
          <p:cNvPr id="6" name="Picture 5" descr="wicked-witch-evil-horror.gif"/>
          <p:cNvPicPr>
            <a:picLocks noChangeAspect="1"/>
          </p:cNvPicPr>
          <p:nvPr/>
        </p:nvPicPr>
        <p:blipFill>
          <a:blip r:embed="rId3" cstate="print"/>
          <a:stretch>
            <a:fillRect/>
          </a:stretch>
        </p:blipFill>
        <p:spPr>
          <a:xfrm>
            <a:off x="533400" y="1905000"/>
            <a:ext cx="2799184" cy="2743200"/>
          </a:xfrm>
          <a:prstGeom prst="rect">
            <a:avLst/>
          </a:prstGeom>
        </p:spPr>
      </p:pic>
    </p:spTree>
    <p:extLst>
      <p:ext uri="{BB962C8B-B14F-4D97-AF65-F5344CB8AC3E}">
        <p14:creationId xmlns:p14="http://schemas.microsoft.com/office/powerpoint/2010/main" xmlns="" val="3217841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ocial messes.jpg"/>
          <p:cNvPicPr>
            <a:picLocks noGrp="1" noChangeAspect="1"/>
          </p:cNvPicPr>
          <p:nvPr>
            <p:ph idx="1"/>
          </p:nvPr>
        </p:nvPicPr>
        <p:blipFill>
          <a:blip r:embed="rId3" cstate="print"/>
          <a:stretch>
            <a:fillRect/>
          </a:stretch>
        </p:blipFill>
        <p:spPr>
          <a:xfrm>
            <a:off x="388845" y="276786"/>
            <a:ext cx="8374155" cy="6428814"/>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FFC000"/>
                </a:solidFill>
                <a:latin typeface="Arial Black" panose="020B0A04020102020204" pitchFamily="34" charset="0"/>
              </a:rPr>
              <a:t>That’s all great in theory…</a:t>
            </a:r>
            <a:br>
              <a:rPr lang="en-US" sz="3600" dirty="0" smtClean="0">
                <a:solidFill>
                  <a:srgbClr val="FFC000"/>
                </a:solidFill>
                <a:latin typeface="Arial Black" panose="020B0A04020102020204" pitchFamily="34" charset="0"/>
              </a:rPr>
            </a:br>
            <a:r>
              <a:rPr lang="en-US" sz="3600" dirty="0" smtClean="0">
                <a:solidFill>
                  <a:srgbClr val="FFC000"/>
                </a:solidFill>
                <a:latin typeface="Arial Black" panose="020B0A04020102020204" pitchFamily="34" charset="0"/>
              </a:rPr>
              <a:t>How do we put it into practice?</a:t>
            </a:r>
            <a:endParaRPr lang="en-US" sz="3600" dirty="0">
              <a:solidFill>
                <a:srgbClr val="FFC000"/>
              </a:solidFill>
              <a:latin typeface="Arial Black" panose="020B0A04020102020204" pitchFamily="34" charset="0"/>
            </a:endParaRPr>
          </a:p>
        </p:txBody>
      </p:sp>
      <p:sp>
        <p:nvSpPr>
          <p:cNvPr id="3" name="Content Placeholder 2"/>
          <p:cNvSpPr>
            <a:spLocks noGrp="1"/>
          </p:cNvSpPr>
          <p:nvPr>
            <p:ph idx="1"/>
          </p:nvPr>
        </p:nvSpPr>
        <p:spPr>
          <a:xfrm>
            <a:off x="457200" y="1905000"/>
            <a:ext cx="8229600" cy="4724400"/>
          </a:xfrm>
        </p:spPr>
        <p:txBody>
          <a:bodyPr>
            <a:normAutofit fontScale="70000" lnSpcReduction="20000"/>
          </a:bodyPr>
          <a:lstStyle/>
          <a:p>
            <a:r>
              <a:rPr lang="en-US" dirty="0" smtClean="0"/>
              <a:t>“Health in All Policies” (HiAP) is a way to operationalize the understanding that our health is affected by multiple sectors of our society and those sectors all have a role to play in helping us get and stay healthy. </a:t>
            </a:r>
          </a:p>
          <a:p>
            <a:pPr>
              <a:buNone/>
            </a:pPr>
            <a:endParaRPr lang="en-US" dirty="0" smtClean="0"/>
          </a:p>
          <a:p>
            <a:r>
              <a:rPr lang="en-US" b="1" dirty="0"/>
              <a:t>HiAP is a collaborative approach to improving the health of all people by incorporating health considerations into decision-making across sectors and policy areas</a:t>
            </a:r>
            <a:r>
              <a:rPr lang="en-US" b="1" dirty="0" smtClean="0"/>
              <a:t>.</a:t>
            </a:r>
          </a:p>
          <a:p>
            <a:endParaRPr lang="en-US" dirty="0"/>
          </a:p>
          <a:p>
            <a:r>
              <a:rPr lang="en-US" dirty="0"/>
              <a:t>HiAP, at its core, is an approach to addressing the social determinants of health that are the key drivers of health outcomes and health inequities.</a:t>
            </a:r>
          </a:p>
          <a:p>
            <a:endParaRPr lang="en-US" dirty="0" smtClean="0"/>
          </a:p>
          <a:p>
            <a:pPr marL="0" indent="0" algn="ctr">
              <a:buNone/>
            </a:pPr>
            <a:r>
              <a:rPr lang="en-US" dirty="0"/>
              <a:t>HiAP is an approach, a process and a philosophy</a:t>
            </a:r>
            <a:r>
              <a:rPr lang="en-US" dirty="0" smtClean="0"/>
              <a:t>.</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C000"/>
                </a:solidFill>
                <a:latin typeface="Arial Black" panose="020B0A04020102020204" pitchFamily="34" charset="0"/>
              </a:rPr>
              <a:t>HiAP – 5 Key Elements</a:t>
            </a:r>
            <a:endParaRPr lang="en-US" sz="3600" dirty="0">
              <a:solidFill>
                <a:srgbClr val="FFC000"/>
              </a:solidFill>
              <a:latin typeface="Arial Black" panose="020B0A04020102020204" pitchFamily="34" charset="0"/>
            </a:endParaRPr>
          </a:p>
        </p:txBody>
      </p:sp>
      <p:sp>
        <p:nvSpPr>
          <p:cNvPr id="3" name="Content Placeholder 2"/>
          <p:cNvSpPr>
            <a:spLocks noGrp="1"/>
          </p:cNvSpPr>
          <p:nvPr>
            <p:ph idx="1"/>
          </p:nvPr>
        </p:nvSpPr>
        <p:spPr>
          <a:xfrm>
            <a:off x="685800" y="1981200"/>
            <a:ext cx="8001000" cy="4144963"/>
          </a:xfrm>
        </p:spPr>
        <p:txBody>
          <a:bodyPr/>
          <a:lstStyle/>
          <a:p>
            <a:pPr marL="514350" indent="-514350">
              <a:buFont typeface="+mj-lt"/>
              <a:buAutoNum type="arabicPeriod"/>
            </a:pPr>
            <a:r>
              <a:rPr lang="en-US" dirty="0" smtClean="0"/>
              <a:t>Promote health, equity and sustainability</a:t>
            </a:r>
          </a:p>
          <a:p>
            <a:pPr marL="514350" indent="-514350">
              <a:buFont typeface="+mj-lt"/>
              <a:buAutoNum type="arabicPeriod"/>
            </a:pPr>
            <a:r>
              <a:rPr lang="en-US" dirty="0" smtClean="0"/>
              <a:t>Support intersectoral collaboration</a:t>
            </a:r>
          </a:p>
          <a:p>
            <a:pPr marL="514350" indent="-514350">
              <a:buFont typeface="+mj-lt"/>
              <a:buAutoNum type="arabicPeriod"/>
            </a:pPr>
            <a:r>
              <a:rPr lang="en-US" dirty="0" smtClean="0"/>
              <a:t>Benefit multiple partners</a:t>
            </a:r>
          </a:p>
          <a:p>
            <a:pPr marL="514350" indent="-514350">
              <a:buFont typeface="+mj-lt"/>
              <a:buAutoNum type="arabicPeriod"/>
            </a:pPr>
            <a:r>
              <a:rPr lang="en-US" dirty="0" smtClean="0"/>
              <a:t>Engage stakeholders</a:t>
            </a:r>
          </a:p>
          <a:p>
            <a:pPr marL="514350" indent="-514350">
              <a:buFont typeface="+mj-lt"/>
              <a:buAutoNum type="arabicPeriod"/>
            </a:pPr>
            <a:r>
              <a:rPr lang="en-US" dirty="0" smtClean="0"/>
              <a:t>Create structural or procedural change</a:t>
            </a:r>
            <a:endParaRPr lang="en-US" dirty="0"/>
          </a:p>
        </p:txBody>
      </p:sp>
    </p:spTree>
    <p:extLst>
      <p:ext uri="{BB962C8B-B14F-4D97-AF65-F5344CB8AC3E}">
        <p14:creationId xmlns:p14="http://schemas.microsoft.com/office/powerpoint/2010/main" xmlns="" val="2810049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FFC000"/>
                </a:solidFill>
                <a:latin typeface="Arial Black" panose="020B0A04020102020204" pitchFamily="34" charset="0"/>
              </a:rPr>
              <a:t>1. Promote </a:t>
            </a:r>
            <a:r>
              <a:rPr lang="en-US" sz="3600" b="1" dirty="0">
                <a:solidFill>
                  <a:srgbClr val="FFC000"/>
                </a:solidFill>
                <a:latin typeface="Arial Black" panose="020B0A04020102020204" pitchFamily="34" charset="0"/>
              </a:rPr>
              <a:t>health, equity and sustainability</a:t>
            </a:r>
            <a:endParaRPr lang="en-US" sz="3600" dirty="0">
              <a:solidFill>
                <a:srgbClr val="FFC000"/>
              </a:solidFill>
              <a:latin typeface="Arial Black" panose="020B0A04020102020204" pitchFamily="34" charset="0"/>
            </a:endParaRPr>
          </a:p>
        </p:txBody>
      </p:sp>
      <p:sp>
        <p:nvSpPr>
          <p:cNvPr id="3" name="Content Placeholder 2"/>
          <p:cNvSpPr>
            <a:spLocks noGrp="1"/>
          </p:cNvSpPr>
          <p:nvPr>
            <p:ph idx="1"/>
          </p:nvPr>
        </p:nvSpPr>
        <p:spPr>
          <a:xfrm>
            <a:off x="609600" y="1828800"/>
            <a:ext cx="8077200" cy="4525963"/>
          </a:xfrm>
        </p:spPr>
        <p:txBody>
          <a:bodyPr>
            <a:normAutofit fontScale="85000" lnSpcReduction="10000"/>
          </a:bodyPr>
          <a:lstStyle/>
          <a:p>
            <a:pPr marL="0" indent="0">
              <a:buNone/>
            </a:pPr>
            <a:r>
              <a:rPr lang="en-US" dirty="0" smtClean="0"/>
              <a:t>HiAP promotes health, equity and sustainability </a:t>
            </a:r>
          </a:p>
          <a:p>
            <a:pPr marL="0" indent="0">
              <a:buNone/>
            </a:pPr>
            <a:r>
              <a:rPr lang="en-US" dirty="0" smtClean="0"/>
              <a:t>through two avenues: </a:t>
            </a:r>
          </a:p>
          <a:p>
            <a:pPr marL="514350" indent="-514350">
              <a:buFont typeface="+mj-lt"/>
              <a:buAutoNum type="arabicParenR"/>
            </a:pPr>
            <a:r>
              <a:rPr lang="en-US" dirty="0" smtClean="0"/>
              <a:t>Incorporating health, equity and sustainability into specific policies, programs, and processes, and</a:t>
            </a:r>
          </a:p>
          <a:p>
            <a:pPr marL="514350" indent="-514350">
              <a:buFont typeface="+mj-lt"/>
              <a:buAutoNum type="arabicParenR"/>
            </a:pPr>
            <a:r>
              <a:rPr lang="en-US" dirty="0" smtClean="0"/>
              <a:t>Embedding health, equity and sustainability considerations into government decision-making processes so that </a:t>
            </a:r>
            <a:r>
              <a:rPr lang="en-US" b="1" u="sng" dirty="0" smtClean="0"/>
              <a:t>healthy public policy becomes the normal way of doing business</a:t>
            </a:r>
            <a:r>
              <a:rPr lang="en-US" dirty="0" smtClean="0"/>
              <a:t>. Promoting equity is an essential part of HiAP given the strong ties between inequity and poor health outcomes.</a:t>
            </a:r>
            <a:endParaRPr lang="en-US" dirty="0"/>
          </a:p>
        </p:txBody>
      </p:sp>
    </p:spTree>
    <p:extLst>
      <p:ext uri="{BB962C8B-B14F-4D97-AF65-F5344CB8AC3E}">
        <p14:creationId xmlns:p14="http://schemas.microsoft.com/office/powerpoint/2010/main" xmlns="" val="37726572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FFC000"/>
                </a:solidFill>
                <a:latin typeface="Arial Black" panose="020B0A04020102020204" pitchFamily="34" charset="0"/>
              </a:rPr>
              <a:t>2.  Support </a:t>
            </a:r>
            <a:r>
              <a:rPr lang="en-US" sz="3600" b="1" dirty="0">
                <a:solidFill>
                  <a:srgbClr val="FFC000"/>
                </a:solidFill>
                <a:latin typeface="Arial Black" panose="020B0A04020102020204" pitchFamily="34" charset="0"/>
              </a:rPr>
              <a:t>intersectoral collaboration</a:t>
            </a:r>
            <a:endParaRPr lang="en-US" sz="3600" dirty="0">
              <a:solidFill>
                <a:srgbClr val="FFC000"/>
              </a:solidFill>
              <a:latin typeface="Arial Black" panose="020B0A04020102020204" pitchFamily="34" charset="0"/>
            </a:endParaRPr>
          </a:p>
        </p:txBody>
      </p:sp>
      <p:sp>
        <p:nvSpPr>
          <p:cNvPr id="3" name="Content Placeholder 2"/>
          <p:cNvSpPr>
            <a:spLocks noGrp="1"/>
          </p:cNvSpPr>
          <p:nvPr>
            <p:ph idx="1"/>
          </p:nvPr>
        </p:nvSpPr>
        <p:spPr>
          <a:xfrm>
            <a:off x="457200" y="1600200"/>
            <a:ext cx="8229600" cy="4800600"/>
          </a:xfrm>
        </p:spPr>
        <p:txBody>
          <a:bodyPr>
            <a:normAutofit fontScale="92500" lnSpcReduction="20000"/>
          </a:bodyPr>
          <a:lstStyle/>
          <a:p>
            <a:pPr marL="0" indent="0">
              <a:buNone/>
            </a:pPr>
            <a:r>
              <a:rPr lang="en-US" sz="4500" dirty="0" smtClean="0"/>
              <a:t>HiAP brings together partners from many sectors to:  </a:t>
            </a:r>
          </a:p>
          <a:p>
            <a:r>
              <a:rPr lang="en-US" sz="4500" dirty="0" smtClean="0"/>
              <a:t>recognize the links between health and other issue and policy areas, </a:t>
            </a:r>
          </a:p>
          <a:p>
            <a:r>
              <a:rPr lang="en-US" sz="4500" dirty="0" smtClean="0"/>
              <a:t>break down silos,  </a:t>
            </a:r>
          </a:p>
          <a:p>
            <a:r>
              <a:rPr lang="en-US" sz="4500" dirty="0" smtClean="0"/>
              <a:t>build new partnerships to promote health and equity, and</a:t>
            </a:r>
          </a:p>
          <a:p>
            <a:r>
              <a:rPr lang="en-US" sz="4500" dirty="0" smtClean="0"/>
              <a:t>increase government efficiency. </a:t>
            </a:r>
          </a:p>
          <a:p>
            <a:pPr marL="0" indent="0">
              <a:buNone/>
            </a:pPr>
            <a:endParaRPr lang="en-US" sz="4000" dirty="0"/>
          </a:p>
          <a:p>
            <a:endParaRPr lang="en-US" dirty="0"/>
          </a:p>
        </p:txBody>
      </p:sp>
    </p:spTree>
    <p:extLst>
      <p:ext uri="{BB962C8B-B14F-4D97-AF65-F5344CB8AC3E}">
        <p14:creationId xmlns:p14="http://schemas.microsoft.com/office/powerpoint/2010/main" xmlns="" val="24848877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latin typeface="Arial Black" pitchFamily="34" charset="0"/>
              </a:rPr>
              <a:t>Breaking down silos…</a:t>
            </a:r>
            <a:endParaRPr lang="en-US" dirty="0">
              <a:solidFill>
                <a:srgbClr val="FFC000"/>
              </a:solidFill>
              <a:latin typeface="Arial Black" pitchFamily="34" charset="0"/>
            </a:endParaRPr>
          </a:p>
        </p:txBody>
      </p:sp>
      <p:pic>
        <p:nvPicPr>
          <p:cNvPr id="4" name="Content Placeholder 3" descr="4 silos.jpg"/>
          <p:cNvPicPr>
            <a:picLocks noGrp="1" noChangeAspect="1"/>
          </p:cNvPicPr>
          <p:nvPr>
            <p:ph idx="1"/>
          </p:nvPr>
        </p:nvPicPr>
        <p:blipFill>
          <a:blip r:embed="rId3" cstate="print"/>
          <a:stretch>
            <a:fillRect/>
          </a:stretch>
        </p:blipFill>
        <p:spPr>
          <a:xfrm>
            <a:off x="1676400" y="1752600"/>
            <a:ext cx="5638800" cy="2590800"/>
          </a:xfrm>
        </p:spPr>
      </p:pic>
      <p:sp>
        <p:nvSpPr>
          <p:cNvPr id="5" name="Rectangle 4"/>
          <p:cNvSpPr/>
          <p:nvPr/>
        </p:nvSpPr>
        <p:spPr>
          <a:xfrm>
            <a:off x="381000" y="4876800"/>
            <a:ext cx="8382000" cy="2123658"/>
          </a:xfrm>
          <a:prstGeom prst="rect">
            <a:avLst/>
          </a:prstGeom>
        </p:spPr>
        <p:txBody>
          <a:bodyPr wrap="square">
            <a:spAutoFit/>
          </a:bodyPr>
          <a:lstStyle/>
          <a:p>
            <a:r>
              <a:rPr lang="en-US" sz="2400" dirty="0" smtClean="0"/>
              <a:t>Agencies that are not typically considered as health agencies play a major role in shaping the economic, physical, social, and service environments in which people live, and therefore have an important role to play in promoting health and equity.</a:t>
            </a:r>
          </a:p>
          <a:p>
            <a:endParaRPr lang="en-US" dirty="0" smtClean="0"/>
          </a:p>
          <a:p>
            <a:endParaRPr lang="en-US" dirty="0" smtClean="0"/>
          </a:p>
        </p:txBody>
      </p:sp>
      <p:sp>
        <p:nvSpPr>
          <p:cNvPr id="6" name="TextBox 5"/>
          <p:cNvSpPr txBox="1"/>
          <p:nvPr/>
        </p:nvSpPr>
        <p:spPr>
          <a:xfrm>
            <a:off x="1979520" y="2438400"/>
            <a:ext cx="1295400" cy="461665"/>
          </a:xfrm>
          <a:prstGeom prst="rect">
            <a:avLst/>
          </a:prstGeom>
          <a:noFill/>
        </p:spPr>
        <p:txBody>
          <a:bodyPr vert="horz" wrap="square" rtlCol="0">
            <a:spAutoFit/>
          </a:bodyPr>
          <a:lstStyle/>
          <a:p>
            <a:pPr algn="ctr"/>
            <a:r>
              <a:rPr lang="en-US" sz="1200" dirty="0" smtClean="0">
                <a:solidFill>
                  <a:schemeClr val="bg1"/>
                </a:solidFill>
                <a:latin typeface="Arial Black" pitchFamily="34" charset="0"/>
              </a:rPr>
              <a:t>LAND USE PLANNING</a:t>
            </a:r>
            <a:endParaRPr lang="en-US" sz="1200" dirty="0">
              <a:solidFill>
                <a:schemeClr val="bg1"/>
              </a:solidFill>
              <a:latin typeface="Arial Black" pitchFamily="34" charset="0"/>
            </a:endParaRPr>
          </a:p>
        </p:txBody>
      </p:sp>
      <p:sp>
        <p:nvSpPr>
          <p:cNvPr id="9" name="TextBox 8"/>
          <p:cNvSpPr txBox="1"/>
          <p:nvPr/>
        </p:nvSpPr>
        <p:spPr>
          <a:xfrm>
            <a:off x="4290656" y="3429000"/>
            <a:ext cx="1828800" cy="276999"/>
          </a:xfrm>
          <a:prstGeom prst="rect">
            <a:avLst/>
          </a:prstGeom>
          <a:noFill/>
        </p:spPr>
        <p:txBody>
          <a:bodyPr wrap="square" rtlCol="0">
            <a:spAutoFit/>
          </a:bodyPr>
          <a:lstStyle/>
          <a:p>
            <a:r>
              <a:rPr lang="en-US" sz="1200" dirty="0" smtClean="0">
                <a:solidFill>
                  <a:schemeClr val="bg1"/>
                </a:solidFill>
                <a:latin typeface="Arial Black" pitchFamily="34" charset="0"/>
              </a:rPr>
              <a:t>TRANSPORTATION</a:t>
            </a:r>
            <a:endParaRPr lang="en-US" sz="1200" dirty="0">
              <a:solidFill>
                <a:schemeClr val="bg1"/>
              </a:solidFill>
              <a:latin typeface="Arial Black" pitchFamily="34" charset="0"/>
            </a:endParaRPr>
          </a:p>
        </p:txBody>
      </p:sp>
      <p:sp>
        <p:nvSpPr>
          <p:cNvPr id="10" name="TextBox 9"/>
          <p:cNvSpPr txBox="1"/>
          <p:nvPr/>
        </p:nvSpPr>
        <p:spPr>
          <a:xfrm>
            <a:off x="3320152" y="2819400"/>
            <a:ext cx="1371600" cy="276999"/>
          </a:xfrm>
          <a:prstGeom prst="rect">
            <a:avLst/>
          </a:prstGeom>
          <a:noFill/>
        </p:spPr>
        <p:txBody>
          <a:bodyPr wrap="square" rtlCol="0">
            <a:spAutoFit/>
          </a:bodyPr>
          <a:lstStyle/>
          <a:p>
            <a:r>
              <a:rPr lang="en-US" sz="1200" dirty="0" smtClean="0">
                <a:solidFill>
                  <a:schemeClr val="bg1"/>
                </a:solidFill>
                <a:latin typeface="Arial Black" pitchFamily="34" charset="0"/>
              </a:rPr>
              <a:t>EDUCATION</a:t>
            </a:r>
            <a:endParaRPr lang="en-US" sz="1200" dirty="0">
              <a:solidFill>
                <a:schemeClr val="bg1"/>
              </a:solidFill>
              <a:latin typeface="Arial Black" pitchFamily="34" charset="0"/>
            </a:endParaRPr>
          </a:p>
        </p:txBody>
      </p:sp>
      <p:sp>
        <p:nvSpPr>
          <p:cNvPr id="11" name="TextBox 10"/>
          <p:cNvSpPr txBox="1"/>
          <p:nvPr/>
        </p:nvSpPr>
        <p:spPr>
          <a:xfrm>
            <a:off x="5682352" y="2743200"/>
            <a:ext cx="1600200" cy="461665"/>
          </a:xfrm>
          <a:prstGeom prst="rect">
            <a:avLst/>
          </a:prstGeom>
          <a:noFill/>
        </p:spPr>
        <p:txBody>
          <a:bodyPr wrap="square" rtlCol="0">
            <a:spAutoFit/>
          </a:bodyPr>
          <a:lstStyle/>
          <a:p>
            <a:pPr algn="ctr"/>
            <a:r>
              <a:rPr lang="en-US" sz="1200" dirty="0" smtClean="0">
                <a:solidFill>
                  <a:schemeClr val="bg1"/>
                </a:solidFill>
                <a:latin typeface="Arial Black" pitchFamily="34" charset="0"/>
              </a:rPr>
              <a:t>ECONOMIC</a:t>
            </a:r>
          </a:p>
          <a:p>
            <a:pPr algn="ctr"/>
            <a:r>
              <a:rPr lang="en-US" sz="1200" dirty="0" smtClean="0">
                <a:solidFill>
                  <a:schemeClr val="bg1"/>
                </a:solidFill>
                <a:latin typeface="Arial Black" pitchFamily="34" charset="0"/>
              </a:rPr>
              <a:t>DEVELOPMENT</a:t>
            </a:r>
            <a:endParaRPr lang="en-US" sz="1200"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1"/>
            <a:ext cx="8229600" cy="1475508"/>
          </a:xfrm>
        </p:spPr>
        <p:txBody>
          <a:bodyPr>
            <a:normAutofit/>
          </a:bodyPr>
          <a:lstStyle/>
          <a:p>
            <a:r>
              <a:rPr lang="en-US" sz="3600" b="1" dirty="0" smtClean="0">
                <a:solidFill>
                  <a:srgbClr val="FFC000"/>
                </a:solidFill>
                <a:latin typeface="Arial Black" pitchFamily="34" charset="0"/>
              </a:rPr>
              <a:t>The Silo Culture Impedes HiAP</a:t>
            </a:r>
            <a:endParaRPr lang="en-US" sz="3600" b="1" dirty="0">
              <a:solidFill>
                <a:srgbClr val="FFC000"/>
              </a:solidFill>
              <a:latin typeface="Arial Black" pitchFamily="34" charset="0"/>
            </a:endParaRPr>
          </a:p>
        </p:txBody>
      </p:sp>
      <p:sp>
        <p:nvSpPr>
          <p:cNvPr id="3" name="Subtitle 2"/>
          <p:cNvSpPr>
            <a:spLocks noGrp="1"/>
          </p:cNvSpPr>
          <p:nvPr>
            <p:ph type="subTitle" idx="1"/>
          </p:nvPr>
        </p:nvSpPr>
        <p:spPr>
          <a:xfrm>
            <a:off x="1219200" y="1981200"/>
            <a:ext cx="7239000" cy="4114800"/>
          </a:xfrm>
        </p:spPr>
        <p:txBody>
          <a:bodyPr/>
          <a:lstStyle/>
          <a:p>
            <a:pPr algn="l"/>
            <a:r>
              <a:rPr lang="en-US" dirty="0" smtClean="0"/>
              <a:t>Defining characteristics of silos include:</a:t>
            </a:r>
          </a:p>
          <a:p>
            <a:pPr marL="803275" indent="-346075" algn="l">
              <a:buFont typeface="Arial" pitchFamily="34" charset="0"/>
              <a:buChar char="•"/>
            </a:pPr>
            <a:r>
              <a:rPr lang="en-US" dirty="0" smtClean="0"/>
              <a:t>distinct funding streams – governmental budgets directed to specific departments</a:t>
            </a:r>
          </a:p>
          <a:p>
            <a:pPr marL="803275" indent="-346075" algn="l">
              <a:buFont typeface="Arial" pitchFamily="34" charset="0"/>
              <a:buChar char="•"/>
            </a:pPr>
            <a:r>
              <a:rPr lang="en-US" dirty="0" smtClean="0"/>
              <a:t>competition for funding  and credit</a:t>
            </a:r>
          </a:p>
          <a:p>
            <a:pPr marL="803275" indent="-346075" algn="l">
              <a:buFont typeface="Arial" pitchFamily="34" charset="0"/>
              <a:buChar char="•"/>
            </a:pPr>
            <a:r>
              <a:rPr lang="en-US" dirty="0" smtClean="0"/>
              <a:t>self-preservation within the system</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FFC000"/>
                </a:solidFill>
                <a:latin typeface="Arial Black" panose="020B0A04020102020204" pitchFamily="34" charset="0"/>
              </a:rPr>
              <a:t>3. Benefit </a:t>
            </a:r>
            <a:r>
              <a:rPr lang="en-US" sz="3600" b="1" dirty="0">
                <a:solidFill>
                  <a:srgbClr val="FFC000"/>
                </a:solidFill>
                <a:latin typeface="Arial Black" panose="020B0A04020102020204" pitchFamily="34" charset="0"/>
              </a:rPr>
              <a:t>multiple partners</a:t>
            </a:r>
            <a:endParaRPr lang="en-US" sz="3600" dirty="0">
              <a:solidFill>
                <a:srgbClr val="FFC000"/>
              </a:solidFill>
              <a:latin typeface="Arial Black" panose="020B0A04020102020204" pitchFamily="34" charset="0"/>
            </a:endParaRPr>
          </a:p>
        </p:txBody>
      </p:sp>
      <p:sp>
        <p:nvSpPr>
          <p:cNvPr id="3" name="Content Placeholder 2"/>
          <p:cNvSpPr>
            <a:spLocks noGrp="1"/>
          </p:cNvSpPr>
          <p:nvPr>
            <p:ph idx="1"/>
          </p:nvPr>
        </p:nvSpPr>
        <p:spPr>
          <a:xfrm>
            <a:off x="685800" y="1600200"/>
            <a:ext cx="7848600" cy="4525963"/>
          </a:xfrm>
        </p:spPr>
        <p:txBody>
          <a:bodyPr>
            <a:normAutofit/>
          </a:bodyPr>
          <a:lstStyle/>
          <a:p>
            <a:pPr marL="0" indent="0">
              <a:buNone/>
            </a:pPr>
            <a:r>
              <a:rPr lang="en-US" dirty="0" smtClean="0"/>
              <a:t>HiAP is built upon the idea of “</a:t>
            </a:r>
            <a:r>
              <a:rPr lang="en-US" b="1" dirty="0" smtClean="0"/>
              <a:t>co-benefits</a:t>
            </a:r>
            <a:r>
              <a:rPr lang="en-US" dirty="0" smtClean="0"/>
              <a:t>” and “</a:t>
            </a:r>
            <a:r>
              <a:rPr lang="en-US" b="1" dirty="0" smtClean="0"/>
              <a:t>win-wins</a:t>
            </a:r>
            <a:r>
              <a:rPr lang="en-US" dirty="0" smtClean="0"/>
              <a:t>.” HiAP work should benefit multiple partners, simultaneously addressing the goals of public health agencies, other government agencies and community stakeholders to benefit more than one end (achieve co-benefits) and create efficiencies across sectors (find win-wins). </a:t>
            </a:r>
            <a:endParaRPr lang="en-US" dirty="0"/>
          </a:p>
        </p:txBody>
      </p:sp>
    </p:spTree>
    <p:extLst>
      <p:ext uri="{BB962C8B-B14F-4D97-AF65-F5344CB8AC3E}">
        <p14:creationId xmlns:p14="http://schemas.microsoft.com/office/powerpoint/2010/main" xmlns="" val="133158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FFC000"/>
                </a:solidFill>
                <a:latin typeface="Arial Black" panose="020B0A04020102020204" pitchFamily="34" charset="0"/>
              </a:rPr>
              <a:t>4.  Engage </a:t>
            </a:r>
            <a:r>
              <a:rPr lang="en-US" sz="3600" b="1" dirty="0">
                <a:solidFill>
                  <a:srgbClr val="FFC000"/>
                </a:solidFill>
                <a:latin typeface="Arial Black" panose="020B0A04020102020204" pitchFamily="34" charset="0"/>
              </a:rPr>
              <a:t>stakeholders</a:t>
            </a:r>
            <a:endParaRPr lang="en-US" sz="3600" dirty="0">
              <a:solidFill>
                <a:srgbClr val="FFC000"/>
              </a:solidFill>
              <a:latin typeface="Arial Black" panose="020B0A04020102020204" pitchFamily="34" charset="0"/>
            </a:endParaRPr>
          </a:p>
        </p:txBody>
      </p:sp>
      <p:sp>
        <p:nvSpPr>
          <p:cNvPr id="3" name="Content Placeholder 2"/>
          <p:cNvSpPr>
            <a:spLocks noGrp="1"/>
          </p:cNvSpPr>
          <p:nvPr>
            <p:ph idx="1"/>
          </p:nvPr>
        </p:nvSpPr>
        <p:spPr/>
        <p:txBody>
          <a:bodyPr/>
          <a:lstStyle/>
          <a:p>
            <a:pPr marL="0" indent="0">
              <a:buNone/>
            </a:pPr>
            <a:r>
              <a:rPr lang="en-US" dirty="0" smtClean="0"/>
              <a:t>HiAP engages a variety of stakeholders, </a:t>
            </a:r>
            <a:r>
              <a:rPr lang="en-US" i="1" u="sng" dirty="0" smtClean="0"/>
              <a:t>beyond government partners</a:t>
            </a:r>
            <a:r>
              <a:rPr lang="en-US" dirty="0" smtClean="0"/>
              <a:t>, such as community members, policy experts, advocates, the private sector, and funders. Robust stakeholder engagement is essential for ensuring that work is responsive to community needs and for garnering valuable information necessary to create meaningful and impactful change.</a:t>
            </a:r>
            <a:endParaRPr lang="en-US" dirty="0"/>
          </a:p>
        </p:txBody>
      </p:sp>
    </p:spTree>
    <p:extLst>
      <p:ext uri="{BB962C8B-B14F-4D97-AF65-F5344CB8AC3E}">
        <p14:creationId xmlns:p14="http://schemas.microsoft.com/office/powerpoint/2010/main" xmlns="" val="3055121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sz="3600" dirty="0" smtClean="0">
                <a:solidFill>
                  <a:srgbClr val="FFC000"/>
                </a:solidFill>
                <a:latin typeface="Arial Black" panose="020B0A04020102020204" pitchFamily="34" charset="0"/>
              </a:rPr>
              <a:t>What we’ll cover today…</a:t>
            </a:r>
            <a:endParaRPr lang="en-US" sz="3600" dirty="0">
              <a:solidFill>
                <a:srgbClr val="FFC000"/>
              </a:solidFill>
              <a:latin typeface="Arial Black" panose="020B0A04020102020204" pitchFamily="34" charset="0"/>
            </a:endParaRPr>
          </a:p>
        </p:txBody>
      </p:sp>
      <p:sp>
        <p:nvSpPr>
          <p:cNvPr id="3" name="Content Placeholder 2"/>
          <p:cNvSpPr>
            <a:spLocks noGrp="1"/>
          </p:cNvSpPr>
          <p:nvPr>
            <p:ph idx="1"/>
          </p:nvPr>
        </p:nvSpPr>
        <p:spPr>
          <a:xfrm>
            <a:off x="228600" y="1066800"/>
            <a:ext cx="8915400" cy="5791200"/>
          </a:xfrm>
        </p:spPr>
        <p:txBody>
          <a:bodyPr>
            <a:normAutofit/>
          </a:bodyPr>
          <a:lstStyle/>
          <a:p>
            <a:pPr marL="228600" indent="-228600"/>
            <a:r>
              <a:rPr lang="en-US" u="sng" dirty="0" smtClean="0"/>
              <a:t>Review</a:t>
            </a:r>
            <a:r>
              <a:rPr lang="en-US" dirty="0" smtClean="0"/>
              <a:t> of social determinants of health and equity</a:t>
            </a:r>
          </a:p>
          <a:p>
            <a:pPr marL="228600" indent="-228600"/>
            <a:r>
              <a:rPr lang="en-US" u="sng" dirty="0" smtClean="0"/>
              <a:t>Description</a:t>
            </a:r>
            <a:r>
              <a:rPr lang="en-US" dirty="0" smtClean="0"/>
              <a:t> of Health in All Policies as approach to operationalize how to address the social determinants of health and equity</a:t>
            </a:r>
          </a:p>
          <a:p>
            <a:pPr lvl="3"/>
            <a:r>
              <a:rPr lang="en-US" sz="2600" dirty="0" smtClean="0"/>
              <a:t>Definition and context</a:t>
            </a:r>
          </a:p>
          <a:p>
            <a:pPr lvl="3"/>
            <a:r>
              <a:rPr lang="en-US" sz="2600" dirty="0" smtClean="0"/>
              <a:t>Key elements</a:t>
            </a:r>
          </a:p>
          <a:p>
            <a:pPr lvl="3"/>
            <a:r>
              <a:rPr lang="en-US" sz="2600" dirty="0" smtClean="0"/>
              <a:t>History and background</a:t>
            </a:r>
          </a:p>
          <a:p>
            <a:pPr lvl="3"/>
            <a:r>
              <a:rPr lang="en-US" sz="2600" dirty="0" smtClean="0"/>
              <a:t>Strategies to implement Health in All Policies</a:t>
            </a:r>
          </a:p>
          <a:p>
            <a:pPr marL="228600" indent="-228600"/>
            <a:r>
              <a:rPr lang="en-US" u="sng" dirty="0" smtClean="0"/>
              <a:t>Examples</a:t>
            </a:r>
            <a:r>
              <a:rPr lang="en-US" dirty="0" smtClean="0"/>
              <a:t>  from Bernalillo County, Doña Ana County and McKinley County of using a Health in All Policies approach</a:t>
            </a:r>
          </a:p>
          <a:p>
            <a:endParaRPr lang="en-US" dirty="0" smtClean="0"/>
          </a:p>
          <a:p>
            <a:endParaRPr lang="en-US" dirty="0" smtClean="0"/>
          </a:p>
        </p:txBody>
      </p:sp>
    </p:spTree>
    <p:extLst>
      <p:ext uri="{BB962C8B-B14F-4D97-AF65-F5344CB8AC3E}">
        <p14:creationId xmlns:p14="http://schemas.microsoft.com/office/powerpoint/2010/main" xmlns="" val="1353614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FFC000"/>
                </a:solidFill>
                <a:latin typeface="Arial Black" panose="020B0A04020102020204" pitchFamily="34" charset="0"/>
              </a:rPr>
              <a:t>5.  Create </a:t>
            </a:r>
            <a:r>
              <a:rPr lang="en-US" sz="3600" b="1" dirty="0">
                <a:solidFill>
                  <a:srgbClr val="FFC000"/>
                </a:solidFill>
                <a:latin typeface="Arial Black" panose="020B0A04020102020204" pitchFamily="34" charset="0"/>
              </a:rPr>
              <a:t>structural or procedural change</a:t>
            </a:r>
            <a:endParaRPr lang="en-US" sz="3600" dirty="0">
              <a:solidFill>
                <a:srgbClr val="FFC000"/>
              </a:solidFill>
              <a:latin typeface="Arial Black" panose="020B0A04020102020204" pitchFamily="34" charset="0"/>
            </a:endParaRPr>
          </a:p>
        </p:txBody>
      </p:sp>
      <p:sp>
        <p:nvSpPr>
          <p:cNvPr id="3" name="Content Placeholder 2"/>
          <p:cNvSpPr>
            <a:spLocks noGrp="1"/>
          </p:cNvSpPr>
          <p:nvPr>
            <p:ph idx="1"/>
          </p:nvPr>
        </p:nvSpPr>
        <p:spPr>
          <a:xfrm>
            <a:off x="457200" y="1600200"/>
            <a:ext cx="8229600" cy="4876800"/>
          </a:xfrm>
        </p:spPr>
        <p:txBody>
          <a:bodyPr>
            <a:normAutofit fontScale="92500" lnSpcReduction="20000"/>
          </a:bodyPr>
          <a:lstStyle/>
          <a:p>
            <a:pPr marL="0" indent="0">
              <a:buNone/>
            </a:pPr>
            <a:r>
              <a:rPr lang="en-US" dirty="0" smtClean="0"/>
              <a:t>Over time, HiAP creates permanent changes in how agencies relate to each other and how government decisions are made. This requires maintenance of:  </a:t>
            </a:r>
          </a:p>
          <a:p>
            <a:pPr marL="401638" indent="-230188"/>
            <a:r>
              <a:rPr lang="en-US" dirty="0" smtClean="0"/>
              <a:t>structures which can sustain intersectoral collaboration </a:t>
            </a:r>
          </a:p>
          <a:p>
            <a:pPr marL="401638" indent="-230188"/>
            <a:r>
              <a:rPr lang="en-US" dirty="0" smtClean="0"/>
              <a:t>mechanisms which can ensure a health and equity lens in decision-making processes across the whole of government. </a:t>
            </a:r>
          </a:p>
          <a:p>
            <a:pPr marL="0" indent="0"/>
            <a:endParaRPr lang="en-US" dirty="0" smtClean="0"/>
          </a:p>
          <a:p>
            <a:pPr marL="0" indent="0" algn="ctr">
              <a:buNone/>
            </a:pPr>
            <a:r>
              <a:rPr lang="en-US" dirty="0" smtClean="0"/>
              <a:t>This can be thought of as “embedding” or “institutionalizing” HiAP within existing or new structures and processes of government.</a:t>
            </a:r>
          </a:p>
        </p:txBody>
      </p:sp>
    </p:spTree>
    <p:extLst>
      <p:ext uri="{BB962C8B-B14F-4D97-AF65-F5344CB8AC3E}">
        <p14:creationId xmlns:p14="http://schemas.microsoft.com/office/powerpoint/2010/main" xmlns="" val="34866016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C000"/>
                </a:solidFill>
                <a:latin typeface="Arial Black" panose="020B0A04020102020204" pitchFamily="34" charset="0"/>
              </a:rPr>
              <a:t>Strategies for implementation</a:t>
            </a:r>
            <a:endParaRPr lang="en-US" sz="3600" dirty="0">
              <a:solidFill>
                <a:srgbClr val="FFC000"/>
              </a:solidFill>
              <a:latin typeface="Arial Black" panose="020B0A04020102020204" pitchFamily="34" charset="0"/>
            </a:endParaRPr>
          </a:p>
        </p:txBody>
      </p:sp>
      <p:sp>
        <p:nvSpPr>
          <p:cNvPr id="3" name="Content Placeholder 2"/>
          <p:cNvSpPr>
            <a:spLocks noGrp="1"/>
          </p:cNvSpPr>
          <p:nvPr>
            <p:ph idx="1"/>
          </p:nvPr>
        </p:nvSpPr>
        <p:spPr>
          <a:xfrm>
            <a:off x="457200" y="1219200"/>
            <a:ext cx="8229600" cy="5181600"/>
          </a:xfrm>
        </p:spPr>
        <p:txBody>
          <a:bodyPr>
            <a:normAutofit fontScale="85000" lnSpcReduction="20000"/>
          </a:bodyPr>
          <a:lstStyle/>
          <a:p>
            <a:pPr marL="0" indent="0">
              <a:buNone/>
            </a:pPr>
            <a:endParaRPr lang="en-US" dirty="0" smtClean="0"/>
          </a:p>
          <a:p>
            <a:pPr marL="0" indent="0">
              <a:buNone/>
            </a:pPr>
            <a:r>
              <a:rPr lang="en-US" dirty="0" smtClean="0"/>
              <a:t>HiAP actions and groups can take many forms. It can be implemented through:</a:t>
            </a:r>
            <a:endParaRPr lang="en-US" dirty="0"/>
          </a:p>
          <a:p>
            <a:pPr marL="515938" indent="-288925"/>
            <a:r>
              <a:rPr lang="en-US" dirty="0" smtClean="0"/>
              <a:t>application to existing processes such as strategic planning, individual initiatives and grant-making</a:t>
            </a:r>
          </a:p>
          <a:p>
            <a:pPr marL="515938" indent="-288925"/>
            <a:r>
              <a:rPr lang="en-US" dirty="0" smtClean="0"/>
              <a:t>creation of a new structure or group, e.g., task force</a:t>
            </a:r>
          </a:p>
          <a:p>
            <a:pPr marL="515938" indent="-288925"/>
            <a:r>
              <a:rPr lang="en-US" dirty="0" smtClean="0"/>
              <a:t>or both </a:t>
            </a:r>
          </a:p>
          <a:p>
            <a:pPr marL="0" indent="0">
              <a:buNone/>
            </a:pPr>
            <a:endParaRPr lang="en-US" dirty="0" smtClean="0"/>
          </a:p>
          <a:p>
            <a:pPr marL="0" indent="0">
              <a:buNone/>
            </a:pPr>
            <a:r>
              <a:rPr lang="en-US" dirty="0" smtClean="0"/>
              <a:t>Many options exist for how to consider health in decision-making, from using formal health impact assessment tools to an informal application of a health lens. Partners, leaders, and focus areas will vary, depending upon political support, community needs, and resources.</a:t>
            </a:r>
            <a:endParaRPr lang="en-US" dirty="0"/>
          </a:p>
        </p:txBody>
      </p:sp>
    </p:spTree>
    <p:extLst>
      <p:ext uri="{BB962C8B-B14F-4D97-AF65-F5344CB8AC3E}">
        <p14:creationId xmlns:p14="http://schemas.microsoft.com/office/powerpoint/2010/main" xmlns="" val="29177718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57201"/>
            <a:ext cx="8077200" cy="1904999"/>
          </a:xfrm>
        </p:spPr>
        <p:txBody>
          <a:bodyPr>
            <a:normAutofit/>
          </a:bodyPr>
          <a:lstStyle/>
          <a:p>
            <a:r>
              <a:rPr lang="en-US" sz="3200" b="1" dirty="0" smtClean="0">
                <a:solidFill>
                  <a:srgbClr val="FFC000"/>
                </a:solidFill>
                <a:latin typeface="Arial Black" pitchFamily="34" charset="0"/>
              </a:rPr>
              <a:t>Examples where HiAP can contribute to current policy discussions  and projects in NM </a:t>
            </a:r>
            <a:endParaRPr lang="en-US" sz="3200" b="1" dirty="0">
              <a:solidFill>
                <a:srgbClr val="FFC000"/>
              </a:solidFill>
              <a:latin typeface="Arial Black" pitchFamily="34" charset="0"/>
            </a:endParaRPr>
          </a:p>
        </p:txBody>
      </p:sp>
      <p:sp>
        <p:nvSpPr>
          <p:cNvPr id="3" name="Subtitle 2"/>
          <p:cNvSpPr>
            <a:spLocks noGrp="1"/>
          </p:cNvSpPr>
          <p:nvPr>
            <p:ph type="subTitle" idx="1"/>
          </p:nvPr>
        </p:nvSpPr>
        <p:spPr>
          <a:xfrm>
            <a:off x="762000" y="2514600"/>
            <a:ext cx="8001000" cy="3810000"/>
          </a:xfrm>
        </p:spPr>
        <p:txBody>
          <a:bodyPr>
            <a:normAutofit/>
          </a:bodyPr>
          <a:lstStyle/>
          <a:p>
            <a:pPr algn="l">
              <a:buFont typeface="Arial" pitchFamily="34" charset="0"/>
              <a:buChar char="•"/>
            </a:pPr>
            <a:r>
              <a:rPr lang="en-US" dirty="0" smtClean="0"/>
              <a:t>  Legalization of marijuana </a:t>
            </a:r>
          </a:p>
          <a:p>
            <a:pPr algn="l">
              <a:buFont typeface="Arial" pitchFamily="34" charset="0"/>
              <a:buChar char="•"/>
            </a:pPr>
            <a:r>
              <a:rPr lang="en-US" dirty="0" smtClean="0"/>
              <a:t>  J. Paul Taylor Task Force</a:t>
            </a:r>
          </a:p>
          <a:p>
            <a:pPr algn="l">
              <a:buFont typeface="Arial" pitchFamily="34" charset="0"/>
              <a:buChar char="•"/>
            </a:pPr>
            <a:r>
              <a:rPr lang="en-US" dirty="0" smtClean="0"/>
              <a:t>  Statewide Long Range Transportation Plan </a:t>
            </a:r>
          </a:p>
          <a:p>
            <a:pPr marL="290513" indent="-290513" algn="l">
              <a:buFont typeface="Arial" pitchFamily="34" charset="0"/>
              <a:buChar char="•"/>
            </a:pPr>
            <a:r>
              <a:rPr lang="en-US" dirty="0" smtClean="0"/>
              <a:t>Race to the Top</a:t>
            </a:r>
          </a:p>
          <a:p>
            <a:pPr marL="290513" indent="-290513" algn="l">
              <a:buFont typeface="Arial" pitchFamily="34" charset="0"/>
              <a:buChar char="•"/>
            </a:pPr>
            <a:r>
              <a:rPr lang="en-US" dirty="0" smtClean="0"/>
              <a:t>Obesity prevention projects across NM that link to other sectors</a:t>
            </a:r>
          </a:p>
          <a:p>
            <a:pPr algn="l">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904999"/>
          </a:xfrm>
        </p:spPr>
        <p:txBody>
          <a:bodyPr>
            <a:normAutofit/>
          </a:bodyPr>
          <a:lstStyle/>
          <a:p>
            <a:r>
              <a:rPr lang="en-US" sz="3200" b="1" dirty="0" smtClean="0">
                <a:solidFill>
                  <a:srgbClr val="FFC000"/>
                </a:solidFill>
                <a:latin typeface="Arial Black" pitchFamily="34" charset="0"/>
              </a:rPr>
              <a:t>New Mexico </a:t>
            </a:r>
            <a:br>
              <a:rPr lang="en-US" sz="3200" b="1" dirty="0" smtClean="0">
                <a:solidFill>
                  <a:srgbClr val="FFC000"/>
                </a:solidFill>
                <a:latin typeface="Arial Black" pitchFamily="34" charset="0"/>
              </a:rPr>
            </a:br>
            <a:r>
              <a:rPr lang="en-US" sz="3200" b="1" dirty="0" smtClean="0">
                <a:solidFill>
                  <a:srgbClr val="FFC000"/>
                </a:solidFill>
                <a:latin typeface="Arial Black" pitchFamily="34" charset="0"/>
              </a:rPr>
              <a:t>Health in All Policies Task Force</a:t>
            </a:r>
            <a:endParaRPr lang="en-US" sz="3200" b="1" dirty="0">
              <a:solidFill>
                <a:srgbClr val="FFC000"/>
              </a:solidFill>
              <a:latin typeface="Arial Black" pitchFamily="34" charset="0"/>
            </a:endParaRPr>
          </a:p>
        </p:txBody>
      </p:sp>
      <p:sp>
        <p:nvSpPr>
          <p:cNvPr id="3" name="Subtitle 2"/>
          <p:cNvSpPr>
            <a:spLocks noGrp="1"/>
          </p:cNvSpPr>
          <p:nvPr>
            <p:ph type="subTitle" idx="1"/>
          </p:nvPr>
        </p:nvSpPr>
        <p:spPr>
          <a:xfrm>
            <a:off x="457200" y="1981200"/>
            <a:ext cx="8382000" cy="4648200"/>
          </a:xfrm>
        </p:spPr>
        <p:txBody>
          <a:bodyPr>
            <a:normAutofit/>
          </a:bodyPr>
          <a:lstStyle/>
          <a:p>
            <a:pPr algn="l">
              <a:tabLst>
                <a:tab pos="457200" algn="l"/>
              </a:tabLst>
            </a:pPr>
            <a:r>
              <a:rPr lang="en-US" dirty="0" smtClean="0"/>
              <a:t>Our HiAP Work Group requests the formation of a </a:t>
            </a:r>
            <a:r>
              <a:rPr lang="en-US" b="1" u="sng" dirty="0" smtClean="0"/>
              <a:t>Health in All Policies Task Force </a:t>
            </a:r>
            <a:r>
              <a:rPr lang="en-US" dirty="0" smtClean="0"/>
              <a:t>consisting of multi-sectoral representatives of departments in state government, as well as multi-sectoral stakeholders from community-based organizations, either:</a:t>
            </a:r>
            <a:br>
              <a:rPr lang="en-US" dirty="0" smtClean="0"/>
            </a:br>
            <a:r>
              <a:rPr lang="en-US" dirty="0" smtClean="0"/>
              <a:t>	Legislatively  through a Memorial OR</a:t>
            </a:r>
            <a:br>
              <a:rPr lang="en-US" dirty="0" smtClean="0"/>
            </a:br>
            <a:r>
              <a:rPr lang="en-US" dirty="0" smtClean="0"/>
              <a:t>	Administratively by building on the NMDOH 	current long-range planning process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676400"/>
          </a:xfrm>
        </p:spPr>
        <p:txBody>
          <a:bodyPr>
            <a:normAutofit/>
          </a:bodyPr>
          <a:lstStyle/>
          <a:p>
            <a:r>
              <a:rPr lang="en-US" sz="3200" b="1" dirty="0" smtClean="0">
                <a:solidFill>
                  <a:srgbClr val="FFC000"/>
                </a:solidFill>
                <a:latin typeface="Arial Black" pitchFamily="34" charset="0"/>
              </a:rPr>
              <a:t>Examples of Formalizing </a:t>
            </a:r>
            <a:br>
              <a:rPr lang="en-US" sz="3200" b="1" dirty="0" smtClean="0">
                <a:solidFill>
                  <a:srgbClr val="FFC000"/>
                </a:solidFill>
                <a:latin typeface="Arial Black" pitchFamily="34" charset="0"/>
              </a:rPr>
            </a:br>
            <a:r>
              <a:rPr lang="en-US" sz="3200" b="1" dirty="0" smtClean="0">
                <a:solidFill>
                  <a:srgbClr val="FFC000"/>
                </a:solidFill>
                <a:latin typeface="Arial Black" pitchFamily="34" charset="0"/>
              </a:rPr>
              <a:t>Health in All Policies Work</a:t>
            </a:r>
            <a:endParaRPr lang="en-US" sz="3200" b="1" dirty="0">
              <a:solidFill>
                <a:srgbClr val="FFC000"/>
              </a:solidFill>
              <a:latin typeface="Arial Black" pitchFamily="34" charset="0"/>
            </a:endParaRPr>
          </a:p>
        </p:txBody>
      </p:sp>
      <p:sp>
        <p:nvSpPr>
          <p:cNvPr id="3" name="Subtitle 2"/>
          <p:cNvSpPr>
            <a:spLocks noGrp="1"/>
          </p:cNvSpPr>
          <p:nvPr>
            <p:ph type="subTitle" idx="1"/>
          </p:nvPr>
        </p:nvSpPr>
        <p:spPr>
          <a:xfrm>
            <a:off x="789709" y="2285999"/>
            <a:ext cx="7855527" cy="3886201"/>
          </a:xfrm>
        </p:spPr>
        <p:txBody>
          <a:bodyPr/>
          <a:lstStyle/>
          <a:p>
            <a:pPr marL="234950" indent="-234950" algn="l">
              <a:buFont typeface="Arial" pitchFamily="34" charset="0"/>
              <a:buChar char="•"/>
            </a:pPr>
            <a:r>
              <a:rPr lang="en-US" dirty="0" smtClean="0"/>
              <a:t>Rhode Island Commission for Health Advocacy and Equity (2011)</a:t>
            </a:r>
          </a:p>
          <a:p>
            <a:pPr algn="l">
              <a:buFont typeface="Arial" pitchFamily="34" charset="0"/>
              <a:buChar char="•"/>
            </a:pPr>
            <a:r>
              <a:rPr lang="en-US" dirty="0" smtClean="0"/>
              <a:t> Healthy Chicago (2011) </a:t>
            </a:r>
          </a:p>
          <a:p>
            <a:pPr algn="l">
              <a:buFont typeface="Arial" pitchFamily="34" charset="0"/>
              <a:buChar char="•"/>
            </a:pPr>
            <a:r>
              <a:rPr lang="en-US" dirty="0" smtClean="0"/>
              <a:t> Seattle/King County Equity Ordinance (2010)</a:t>
            </a:r>
          </a:p>
          <a:p>
            <a:pPr marL="234950" indent="-234950" algn="l">
              <a:buFont typeface="Arial" pitchFamily="34" charset="0"/>
              <a:buChar char="•"/>
            </a:pPr>
            <a:r>
              <a:rPr lang="en-US" dirty="0" smtClean="0"/>
              <a:t>California Health in All Policies Task Force (2010)</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686800" cy="1066799"/>
          </a:xfrm>
        </p:spPr>
        <p:txBody>
          <a:bodyPr>
            <a:normAutofit fontScale="90000"/>
          </a:bodyPr>
          <a:lstStyle/>
          <a:p>
            <a:r>
              <a:rPr lang="en-US" sz="3200" b="1" dirty="0" smtClean="0">
                <a:solidFill>
                  <a:srgbClr val="FFC000"/>
                </a:solidFill>
                <a:latin typeface="Arial Black" pitchFamily="34" charset="0"/>
              </a:rPr>
              <a:t>California HiAP Task Force: </a:t>
            </a:r>
            <a:r>
              <a:rPr lang="en-US" sz="3200" b="1" i="1" dirty="0" smtClean="0">
                <a:solidFill>
                  <a:srgbClr val="FFC000"/>
                </a:solidFill>
                <a:latin typeface="Arial Black" pitchFamily="34" charset="0"/>
              </a:rPr>
              <a:t>Establishment</a:t>
            </a:r>
            <a:endParaRPr lang="en-US" sz="3200" i="1" dirty="0">
              <a:latin typeface="Arial Black" pitchFamily="34" charset="0"/>
            </a:endParaRPr>
          </a:p>
        </p:txBody>
      </p:sp>
      <p:sp>
        <p:nvSpPr>
          <p:cNvPr id="3" name="Subtitle 2"/>
          <p:cNvSpPr>
            <a:spLocks noGrp="1"/>
          </p:cNvSpPr>
          <p:nvPr>
            <p:ph type="subTitle" idx="1"/>
          </p:nvPr>
        </p:nvSpPr>
        <p:spPr>
          <a:xfrm>
            <a:off x="304800" y="1219200"/>
            <a:ext cx="8534400" cy="5410200"/>
          </a:xfrm>
        </p:spPr>
        <p:txBody>
          <a:bodyPr>
            <a:normAutofit fontScale="92500" lnSpcReduction="20000"/>
          </a:bodyPr>
          <a:lstStyle/>
          <a:p>
            <a:pPr marL="234950" indent="-234950" algn="l">
              <a:buFont typeface="Arial" pitchFamily="34" charset="0"/>
              <a:buChar char="•"/>
            </a:pPr>
            <a:r>
              <a:rPr lang="en-US" dirty="0" smtClean="0"/>
              <a:t>2010: Executive Order by Gov. Schwarznegger directs Strategic Growth Council (SGC) to establish Health in All Policies Task Force</a:t>
            </a:r>
          </a:p>
          <a:p>
            <a:pPr marL="623888" lvl="1" indent="-166688" algn="l">
              <a:buFont typeface="Arial" pitchFamily="34" charset="0"/>
              <a:buChar char="•"/>
            </a:pPr>
            <a:r>
              <a:rPr lang="en-US" dirty="0" smtClean="0"/>
              <a:t>Purpose: “to identify priority programs, policies and strategies to improve the health of California while advancing the SGC’s goals”</a:t>
            </a:r>
          </a:p>
          <a:p>
            <a:pPr lvl="1" algn="l">
              <a:buFont typeface="Arial" pitchFamily="34" charset="0"/>
              <a:buChar char="•"/>
            </a:pPr>
            <a:r>
              <a:rPr lang="en-US" dirty="0" smtClean="0"/>
              <a:t> Facilitated by CA Dept of Public Health (CDPH)</a:t>
            </a:r>
          </a:p>
          <a:p>
            <a:pPr lvl="1" algn="l">
              <a:buFont typeface="Arial" pitchFamily="34" charset="0"/>
              <a:buChar char="•"/>
            </a:pPr>
            <a:r>
              <a:rPr lang="en-US" dirty="0" smtClean="0"/>
              <a:t> Extensive engagement of stakeholders</a:t>
            </a:r>
          </a:p>
          <a:p>
            <a:pPr marL="234950" indent="-234950" algn="l">
              <a:buFont typeface="Arial" pitchFamily="34" charset="0"/>
              <a:buChar char="•"/>
            </a:pPr>
            <a:r>
              <a:rPr lang="en-US" dirty="0" smtClean="0"/>
              <a:t>2012: HiAP Task Force recognized by Senate Concurrent Resolution and codified within newly established Office of Health Equity in CDPH</a:t>
            </a:r>
          </a:p>
          <a:p>
            <a:pPr marL="234950" indent="-234950" algn="l">
              <a:buFont typeface="Arial" pitchFamily="34" charset="0"/>
              <a:buChar char="•"/>
            </a:pPr>
            <a:r>
              <a:rPr lang="en-US" dirty="0" smtClean="0"/>
              <a:t>Task Force meetings staffed through partnership with Public Health Institute, funded by California Endowment and others</a:t>
            </a:r>
          </a:p>
          <a:p>
            <a:pPr algn="l">
              <a:buFont typeface="Arial" pitchFamily="34" charset="0"/>
              <a:buChar char="•"/>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1219200"/>
          </a:xfrm>
        </p:spPr>
        <p:txBody>
          <a:bodyPr>
            <a:normAutofit/>
          </a:bodyPr>
          <a:lstStyle/>
          <a:p>
            <a:r>
              <a:rPr lang="en-US" sz="3200" b="1" dirty="0" smtClean="0">
                <a:solidFill>
                  <a:srgbClr val="FFC000"/>
                </a:solidFill>
                <a:latin typeface="Arial Black" pitchFamily="34" charset="0"/>
              </a:rPr>
              <a:t>California HiAP Task Force:</a:t>
            </a:r>
            <a:br>
              <a:rPr lang="en-US" sz="3200" b="1" dirty="0" smtClean="0">
                <a:solidFill>
                  <a:srgbClr val="FFC000"/>
                </a:solidFill>
                <a:latin typeface="Arial Black" pitchFamily="34" charset="0"/>
              </a:rPr>
            </a:br>
            <a:r>
              <a:rPr lang="en-US" sz="3200" b="1" i="1" dirty="0" smtClean="0">
                <a:solidFill>
                  <a:srgbClr val="FFC000"/>
                </a:solidFill>
                <a:latin typeface="Arial Black" pitchFamily="34" charset="0"/>
              </a:rPr>
              <a:t>Aspirations for All Californians </a:t>
            </a:r>
            <a:endParaRPr lang="en-US" sz="3200" b="1" i="1" dirty="0">
              <a:solidFill>
                <a:srgbClr val="FFC000"/>
              </a:solidFill>
              <a:latin typeface="Arial Black" pitchFamily="34" charset="0"/>
            </a:endParaRPr>
          </a:p>
        </p:txBody>
      </p:sp>
      <p:sp>
        <p:nvSpPr>
          <p:cNvPr id="3" name="Subtitle 2"/>
          <p:cNvSpPr>
            <a:spLocks noGrp="1"/>
          </p:cNvSpPr>
          <p:nvPr>
            <p:ph type="subTitle" idx="1"/>
          </p:nvPr>
        </p:nvSpPr>
        <p:spPr>
          <a:xfrm>
            <a:off x="533400" y="1447800"/>
            <a:ext cx="8077200" cy="5410200"/>
          </a:xfrm>
        </p:spPr>
        <p:txBody>
          <a:bodyPr>
            <a:normAutofit lnSpcReduction="10000"/>
          </a:bodyPr>
          <a:lstStyle/>
          <a:p>
            <a:pPr algn="l"/>
            <a:r>
              <a:rPr lang="en-US" dirty="0" smtClean="0"/>
              <a:t>       </a:t>
            </a:r>
            <a:r>
              <a:rPr lang="en-US" sz="2400" dirty="0" smtClean="0"/>
              <a:t>Option to safely walk, bike or take public transit to school, </a:t>
            </a:r>
          </a:p>
          <a:p>
            <a:pPr algn="l"/>
            <a:r>
              <a:rPr lang="en-US" sz="2400" dirty="0" smtClean="0"/>
              <a:t>          work and essential destinations </a:t>
            </a:r>
          </a:p>
          <a:p>
            <a:pPr algn="l"/>
            <a:r>
              <a:rPr lang="en-US" sz="800" dirty="0" smtClean="0"/>
              <a:t>    </a:t>
            </a:r>
            <a:r>
              <a:rPr lang="en-US" sz="2400" dirty="0" smtClean="0"/>
              <a:t/>
            </a:r>
            <a:br>
              <a:rPr lang="en-US" sz="2400" dirty="0" smtClean="0"/>
            </a:br>
            <a:r>
              <a:rPr lang="en-US" sz="2400" dirty="0" smtClean="0"/>
              <a:t>Live in safe, healthy, affordable housing </a:t>
            </a:r>
          </a:p>
          <a:p>
            <a:pPr algn="l"/>
            <a:endParaRPr lang="en-US" sz="800" dirty="0" smtClean="0"/>
          </a:p>
          <a:p>
            <a:pPr algn="l"/>
            <a:r>
              <a:rPr lang="en-US" sz="2400" dirty="0" smtClean="0"/>
              <a:t>	Access to places to be active, including parks, </a:t>
            </a:r>
            <a:br>
              <a:rPr lang="en-US" sz="2400" dirty="0" smtClean="0"/>
            </a:br>
            <a:r>
              <a:rPr lang="en-US" sz="2400" dirty="0" smtClean="0"/>
              <a:t>	and healthy tree canopy </a:t>
            </a:r>
          </a:p>
          <a:p>
            <a:pPr algn="l"/>
            <a:endParaRPr lang="en-US" sz="800" dirty="0" smtClean="0"/>
          </a:p>
          <a:p>
            <a:pPr algn="l"/>
            <a:r>
              <a:rPr lang="en-US" sz="2400" dirty="0" smtClean="0"/>
              <a:t>Live and be active in communities</a:t>
            </a:r>
            <a:br>
              <a:rPr lang="en-US" sz="2400" dirty="0" smtClean="0"/>
            </a:br>
            <a:r>
              <a:rPr lang="en-US" sz="2400" dirty="0" smtClean="0"/>
              <a:t> without fear of violence or crime</a:t>
            </a:r>
            <a:br>
              <a:rPr lang="en-US" sz="2400" dirty="0" smtClean="0"/>
            </a:br>
            <a:r>
              <a:rPr lang="en-US" sz="800" dirty="0" smtClean="0"/>
              <a:t>   </a:t>
            </a:r>
          </a:p>
          <a:p>
            <a:pPr algn="l">
              <a:tabLst>
                <a:tab pos="1995488" algn="l"/>
              </a:tabLst>
            </a:pPr>
            <a:r>
              <a:rPr lang="en-US" sz="2400" dirty="0" smtClean="0"/>
              <a:t>	Access to healthy, affordable foods </a:t>
            </a:r>
            <a:br>
              <a:rPr lang="en-US" sz="2400" dirty="0" smtClean="0"/>
            </a:br>
            <a:r>
              <a:rPr lang="en-US" sz="2400" dirty="0" smtClean="0"/>
              <a:t>	at school/work/near home</a:t>
            </a:r>
          </a:p>
          <a:p>
            <a:pPr algn="l">
              <a:tabLst>
                <a:tab pos="1995488" algn="l"/>
              </a:tabLst>
            </a:pPr>
            <a:r>
              <a:rPr lang="en-US" sz="800" b="1" dirty="0" smtClean="0"/>
              <a:t>   </a:t>
            </a:r>
            <a:r>
              <a:rPr lang="en-US" sz="2400" b="1" dirty="0" smtClean="0"/>
              <a:t/>
            </a:r>
            <a:br>
              <a:rPr lang="en-US" sz="2400" b="1" dirty="0" smtClean="0"/>
            </a:br>
            <a:r>
              <a:rPr lang="en-US" sz="2600" b="1" dirty="0" smtClean="0"/>
              <a:t>California’s decision-makers are informed about the health consequences of  various policy options </a:t>
            </a:r>
          </a:p>
          <a:p>
            <a:pPr algn="l">
              <a:tabLst>
                <a:tab pos="1995488" algn="l"/>
              </a:tabLst>
            </a:pPr>
            <a:r>
              <a:rPr lang="en-US" sz="2600" b="1" dirty="0" smtClean="0"/>
              <a:t>in the policy development process</a:t>
            </a:r>
          </a:p>
          <a:p>
            <a:pPr algn="l">
              <a:tabLst>
                <a:tab pos="1995488" algn="l"/>
              </a:tabLst>
            </a:pPr>
            <a:endParaRPr lang="en-US" sz="2400" dirty="0"/>
          </a:p>
        </p:txBody>
      </p:sp>
      <p:pic>
        <p:nvPicPr>
          <p:cNvPr id="6146" name="Picture 2"/>
          <p:cNvPicPr>
            <a:picLocks noChangeAspect="1" noChangeArrowheads="1"/>
          </p:cNvPicPr>
          <p:nvPr/>
        </p:nvPicPr>
        <p:blipFill>
          <a:blip r:embed="rId3" cstate="print"/>
          <a:srcRect/>
          <a:stretch>
            <a:fillRect/>
          </a:stretch>
        </p:blipFill>
        <p:spPr bwMode="auto">
          <a:xfrm>
            <a:off x="269631" y="1371600"/>
            <a:ext cx="892420" cy="80010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5638799" y="2133600"/>
            <a:ext cx="838201" cy="876300"/>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7238999" y="2590800"/>
            <a:ext cx="850167" cy="1123950"/>
          </a:xfrm>
          <a:prstGeom prst="rect">
            <a:avLst/>
          </a:prstGeom>
          <a:noFill/>
          <a:ln w="9525">
            <a:noFill/>
            <a:miter lim="800000"/>
            <a:headEnd/>
            <a:tailEnd/>
          </a:ln>
        </p:spPr>
      </p:pic>
      <p:pic>
        <p:nvPicPr>
          <p:cNvPr id="6149" name="Picture 5"/>
          <p:cNvPicPr>
            <a:picLocks noChangeAspect="1" noChangeArrowheads="1"/>
          </p:cNvPicPr>
          <p:nvPr/>
        </p:nvPicPr>
        <p:blipFill>
          <a:blip r:embed="rId6" cstate="print"/>
          <a:srcRect/>
          <a:stretch>
            <a:fillRect/>
          </a:stretch>
        </p:blipFill>
        <p:spPr bwMode="auto">
          <a:xfrm>
            <a:off x="4876800" y="3517900"/>
            <a:ext cx="1371600" cy="1016000"/>
          </a:xfrm>
          <a:prstGeom prst="rect">
            <a:avLst/>
          </a:prstGeom>
          <a:noFill/>
          <a:ln w="9525">
            <a:noFill/>
            <a:miter lim="800000"/>
            <a:headEnd/>
            <a:tailEnd/>
          </a:ln>
        </p:spPr>
      </p:pic>
      <p:pic>
        <p:nvPicPr>
          <p:cNvPr id="6150" name="Picture 6"/>
          <p:cNvPicPr>
            <a:picLocks noChangeAspect="1" noChangeArrowheads="1"/>
          </p:cNvPicPr>
          <p:nvPr/>
        </p:nvPicPr>
        <p:blipFill>
          <a:blip r:embed="rId7" cstate="print"/>
          <a:srcRect/>
          <a:stretch>
            <a:fillRect/>
          </a:stretch>
        </p:blipFill>
        <p:spPr bwMode="auto">
          <a:xfrm>
            <a:off x="7086599" y="4267200"/>
            <a:ext cx="1403611" cy="962025"/>
          </a:xfrm>
          <a:prstGeom prst="rect">
            <a:avLst/>
          </a:prstGeom>
          <a:noFill/>
          <a:ln w="9525">
            <a:noFill/>
            <a:miter lim="800000"/>
            <a:headEnd/>
            <a:tailEnd/>
          </a:ln>
        </p:spPr>
      </p:pic>
      <p:pic>
        <p:nvPicPr>
          <p:cNvPr id="6151" name="Picture 7"/>
          <p:cNvPicPr>
            <a:picLocks noChangeAspect="1" noChangeArrowheads="1"/>
          </p:cNvPicPr>
          <p:nvPr/>
        </p:nvPicPr>
        <p:blipFill>
          <a:blip r:embed="rId8" cstate="print"/>
          <a:srcRect/>
          <a:stretch>
            <a:fillRect/>
          </a:stretch>
        </p:blipFill>
        <p:spPr bwMode="auto">
          <a:xfrm>
            <a:off x="7162800" y="5846620"/>
            <a:ext cx="1524000" cy="8763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371599"/>
          </a:xfrm>
        </p:spPr>
        <p:txBody>
          <a:bodyPr>
            <a:normAutofit/>
          </a:bodyPr>
          <a:lstStyle/>
          <a:p>
            <a:r>
              <a:rPr lang="en-US" sz="3200" b="1" dirty="0" smtClean="0">
                <a:solidFill>
                  <a:srgbClr val="FFC000"/>
                </a:solidFill>
                <a:latin typeface="Arial Black" pitchFamily="34" charset="0"/>
              </a:rPr>
              <a:t>California HiAP Task Force:</a:t>
            </a:r>
            <a:br>
              <a:rPr lang="en-US" sz="3200" b="1" dirty="0" smtClean="0">
                <a:solidFill>
                  <a:srgbClr val="FFC000"/>
                </a:solidFill>
                <a:latin typeface="Arial Black" pitchFamily="34" charset="0"/>
              </a:rPr>
            </a:br>
            <a:r>
              <a:rPr lang="en-US" sz="3200" b="1" i="1" dirty="0" smtClean="0">
                <a:solidFill>
                  <a:srgbClr val="FFC000"/>
                </a:solidFill>
                <a:latin typeface="Arial Black" pitchFamily="34" charset="0"/>
              </a:rPr>
              <a:t>What is our value added?</a:t>
            </a:r>
            <a:endParaRPr lang="en-US" sz="3200" i="1" dirty="0">
              <a:latin typeface="Arial Black" pitchFamily="34" charset="0"/>
            </a:endParaRPr>
          </a:p>
        </p:txBody>
      </p:sp>
      <p:sp>
        <p:nvSpPr>
          <p:cNvPr id="3" name="Subtitle 2"/>
          <p:cNvSpPr>
            <a:spLocks noGrp="1"/>
          </p:cNvSpPr>
          <p:nvPr>
            <p:ph type="subTitle" idx="1"/>
          </p:nvPr>
        </p:nvSpPr>
        <p:spPr>
          <a:xfrm>
            <a:off x="457200" y="1600200"/>
            <a:ext cx="8534400" cy="5257800"/>
          </a:xfrm>
        </p:spPr>
        <p:txBody>
          <a:bodyPr>
            <a:normAutofit fontScale="92500" lnSpcReduction="10000"/>
          </a:bodyPr>
          <a:lstStyle/>
          <a:p>
            <a:pPr algn="l"/>
            <a:r>
              <a:rPr lang="en-US" b="1" dirty="0" smtClean="0"/>
              <a:t>“What unique role can we play as a state-level body?”</a:t>
            </a:r>
          </a:p>
          <a:p>
            <a:pPr marL="401638" indent="-401638" algn="l">
              <a:buFont typeface="Wingdings" pitchFamily="2" charset="2"/>
              <a:buChar char="Ø"/>
            </a:pPr>
            <a:r>
              <a:rPr lang="en-US" dirty="0" smtClean="0"/>
              <a:t>Facilitating collaboration: convening/aligning goals across agencies</a:t>
            </a:r>
          </a:p>
          <a:p>
            <a:pPr marL="401638" indent="-401638" algn="l">
              <a:buFont typeface="Wingdings" pitchFamily="2" charset="2"/>
              <a:buChar char="Ø"/>
            </a:pPr>
            <a:r>
              <a:rPr lang="en-US" dirty="0" smtClean="0"/>
              <a:t>Building cross-sectoral understanding, especially where causal relationships are not obvious</a:t>
            </a:r>
          </a:p>
          <a:p>
            <a:pPr marL="401638" indent="-401638" algn="l">
              <a:buFont typeface="Wingdings" pitchFamily="2" charset="2"/>
              <a:buChar char="Ø"/>
            </a:pPr>
            <a:r>
              <a:rPr lang="en-US" dirty="0" smtClean="0"/>
              <a:t>Shaping funding streams/affecting allocations</a:t>
            </a:r>
          </a:p>
          <a:p>
            <a:pPr marL="401638" indent="-401638" algn="l">
              <a:buFont typeface="Wingdings" pitchFamily="2" charset="2"/>
              <a:buChar char="Ø"/>
            </a:pPr>
            <a:r>
              <a:rPr lang="en-US" dirty="0" smtClean="0"/>
              <a:t>Providing analytic tools &amp; guidance for local decision-making</a:t>
            </a:r>
          </a:p>
          <a:p>
            <a:pPr marL="401638" indent="-401638" algn="l">
              <a:buFont typeface="Wingdings" pitchFamily="2" charset="2"/>
              <a:buChar char="Ø"/>
            </a:pPr>
            <a:r>
              <a:rPr lang="en-US" dirty="0" smtClean="0"/>
              <a:t>Gathering &amp; sharing data, through stakeholders’ engagement &amp; otherwise</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5400"/>
            <a:ext cx="7772400" cy="4495801"/>
          </a:xfrm>
        </p:spPr>
        <p:txBody>
          <a:bodyPr>
            <a:normAutofit/>
          </a:bodyPr>
          <a:lstStyle/>
          <a:p>
            <a:r>
              <a:rPr lang="en-US" sz="3200" b="1" dirty="0" smtClean="0">
                <a:solidFill>
                  <a:srgbClr val="FFC000"/>
                </a:solidFill>
                <a:latin typeface="Arial Black" pitchFamily="34" charset="0"/>
              </a:rPr>
              <a:t>Health in All Policies </a:t>
            </a:r>
            <a:br>
              <a:rPr lang="en-US" sz="3200" b="1" dirty="0" smtClean="0">
                <a:solidFill>
                  <a:srgbClr val="FFC000"/>
                </a:solidFill>
                <a:latin typeface="Arial Black" pitchFamily="34" charset="0"/>
              </a:rPr>
            </a:br>
            <a:r>
              <a:rPr lang="en-US" sz="3200" b="1" dirty="0" smtClean="0">
                <a:solidFill>
                  <a:srgbClr val="FFC000"/>
                </a:solidFill>
                <a:latin typeface="Arial Black" pitchFamily="34" charset="0"/>
              </a:rPr>
              <a:t>at the local level in New Mexico:</a:t>
            </a:r>
            <a:br>
              <a:rPr lang="en-US" sz="3200" b="1" dirty="0" smtClean="0">
                <a:solidFill>
                  <a:srgbClr val="FFC000"/>
                </a:solidFill>
                <a:latin typeface="Arial Black" pitchFamily="34" charset="0"/>
              </a:rPr>
            </a:br>
            <a:r>
              <a:rPr lang="en-US" sz="3200" b="1" dirty="0" smtClean="0">
                <a:solidFill>
                  <a:srgbClr val="FFC000"/>
                </a:solidFill>
                <a:latin typeface="Arial Black" pitchFamily="34" charset="0"/>
              </a:rPr>
              <a:t>Bernalillo County</a:t>
            </a:r>
            <a:br>
              <a:rPr lang="en-US" sz="3200" b="1" dirty="0" smtClean="0">
                <a:solidFill>
                  <a:srgbClr val="FFC000"/>
                </a:solidFill>
                <a:latin typeface="Arial Black" pitchFamily="34" charset="0"/>
              </a:rPr>
            </a:br>
            <a:r>
              <a:rPr lang="en-US" sz="3200" b="1" dirty="0" smtClean="0">
                <a:solidFill>
                  <a:srgbClr val="FFC000"/>
                </a:solidFill>
                <a:latin typeface="Arial Black" pitchFamily="34" charset="0"/>
              </a:rPr>
              <a:t> Doña Ana County</a:t>
            </a:r>
            <a:br>
              <a:rPr lang="en-US" sz="3200" b="1" dirty="0" smtClean="0">
                <a:solidFill>
                  <a:srgbClr val="FFC000"/>
                </a:solidFill>
                <a:latin typeface="Arial Black" pitchFamily="34" charset="0"/>
              </a:rPr>
            </a:br>
            <a:r>
              <a:rPr lang="en-US" sz="3200" b="1" dirty="0" smtClean="0">
                <a:solidFill>
                  <a:srgbClr val="FFC000"/>
                </a:solidFill>
                <a:latin typeface="Arial Black" pitchFamily="34" charset="0"/>
              </a:rPr>
              <a:t>McKinley County</a:t>
            </a:r>
            <a:endParaRPr lang="en-US" sz="3200" b="1" dirty="0">
              <a:solidFill>
                <a:srgbClr val="FFC000"/>
              </a:solidFill>
              <a:latin typeface="Arial Black"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rgbClr val="FFC000"/>
                </a:solidFill>
              </a:rPr>
              <a:t>PLACE MATTERS for health:</a:t>
            </a:r>
            <a:endParaRPr lang="en-US" b="1" dirty="0">
              <a:solidFill>
                <a:srgbClr val="FFC000"/>
              </a:solidFill>
            </a:endParaRPr>
          </a:p>
        </p:txBody>
      </p:sp>
      <p:sp>
        <p:nvSpPr>
          <p:cNvPr id="3" name="Subtitle 2"/>
          <p:cNvSpPr>
            <a:spLocks noGrp="1"/>
          </p:cNvSpPr>
          <p:nvPr>
            <p:ph type="subTitle" idx="1"/>
          </p:nvPr>
        </p:nvSpPr>
        <p:spPr/>
        <p:txBody>
          <a:bodyPr/>
          <a:lstStyle/>
          <a:p>
            <a:r>
              <a:rPr lang="en-US" dirty="0" smtClean="0"/>
              <a:t>Addressing the root causes of racial and ethnic health inequities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b="1" dirty="0" smtClean="0">
                <a:solidFill>
                  <a:srgbClr val="FFC000"/>
                </a:solidFill>
                <a:latin typeface="Arial Black" pitchFamily="34" charset="0"/>
              </a:rPr>
              <a:t>What determines how healthy we are?</a:t>
            </a:r>
            <a:endParaRPr lang="en-US" sz="2800" b="1" dirty="0">
              <a:solidFill>
                <a:srgbClr val="FFC000"/>
              </a:solidFill>
              <a:latin typeface="Arial Black" pitchFamily="34" charset="0"/>
            </a:endParaRPr>
          </a:p>
        </p:txBody>
      </p:sp>
      <p:pic>
        <p:nvPicPr>
          <p:cNvPr id="1026" name="Picture 2" descr="C:\Users\marsha\AppData\Local\Microsoft\Windows\Temporary Internet Files\Content.IE5\I0K0NP3L\MC900071405[1].wmf"/>
          <p:cNvPicPr>
            <a:picLocks noChangeAspect="1" noChangeArrowheads="1"/>
          </p:cNvPicPr>
          <p:nvPr/>
        </p:nvPicPr>
        <p:blipFill>
          <a:blip r:embed="rId3" cstate="print"/>
          <a:srcRect/>
          <a:stretch>
            <a:fillRect/>
          </a:stretch>
        </p:blipFill>
        <p:spPr bwMode="auto">
          <a:xfrm>
            <a:off x="2971800" y="1523198"/>
            <a:ext cx="2971800" cy="2895600"/>
          </a:xfrm>
          <a:prstGeom prst="rect">
            <a:avLst/>
          </a:prstGeom>
          <a:noFill/>
        </p:spPr>
      </p:pic>
      <p:sp>
        <p:nvSpPr>
          <p:cNvPr id="10" name="TextBox 9"/>
          <p:cNvSpPr txBox="1"/>
          <p:nvPr/>
        </p:nvSpPr>
        <p:spPr>
          <a:xfrm>
            <a:off x="990600" y="2326105"/>
            <a:ext cx="1600200" cy="461665"/>
          </a:xfrm>
          <a:prstGeom prst="rect">
            <a:avLst/>
          </a:prstGeom>
          <a:noFill/>
        </p:spPr>
        <p:txBody>
          <a:bodyPr wrap="square" rtlCol="0">
            <a:spAutoFit/>
          </a:bodyPr>
          <a:lstStyle/>
          <a:p>
            <a:r>
              <a:rPr lang="en-US" sz="2400" b="1" dirty="0">
                <a:solidFill>
                  <a:prstClr val="white"/>
                </a:solidFill>
              </a:rPr>
              <a:t>GENETICS</a:t>
            </a:r>
          </a:p>
        </p:txBody>
      </p:sp>
      <p:sp>
        <p:nvSpPr>
          <p:cNvPr id="11" name="TextBox 10"/>
          <p:cNvSpPr txBox="1"/>
          <p:nvPr/>
        </p:nvSpPr>
        <p:spPr>
          <a:xfrm>
            <a:off x="2780097" y="4724400"/>
            <a:ext cx="3048000" cy="830997"/>
          </a:xfrm>
          <a:prstGeom prst="rect">
            <a:avLst/>
          </a:prstGeom>
          <a:noFill/>
        </p:spPr>
        <p:txBody>
          <a:bodyPr wrap="square" rtlCol="0">
            <a:spAutoFit/>
          </a:bodyPr>
          <a:lstStyle/>
          <a:p>
            <a:pPr algn="ctr"/>
            <a:r>
              <a:rPr lang="en-US" sz="2400" b="1" dirty="0">
                <a:solidFill>
                  <a:prstClr val="white"/>
                </a:solidFill>
              </a:rPr>
              <a:t>INDIVIDUAL BEHAVIORS</a:t>
            </a:r>
          </a:p>
        </p:txBody>
      </p:sp>
      <p:sp>
        <p:nvSpPr>
          <p:cNvPr id="12" name="TextBox 11"/>
          <p:cNvSpPr txBox="1"/>
          <p:nvPr/>
        </p:nvSpPr>
        <p:spPr>
          <a:xfrm>
            <a:off x="6172200" y="2250661"/>
            <a:ext cx="2362200" cy="461665"/>
          </a:xfrm>
          <a:prstGeom prst="rect">
            <a:avLst/>
          </a:prstGeom>
          <a:noFill/>
        </p:spPr>
        <p:txBody>
          <a:bodyPr wrap="square" rtlCol="0">
            <a:spAutoFit/>
          </a:bodyPr>
          <a:lstStyle/>
          <a:p>
            <a:r>
              <a:rPr lang="en-US" sz="2400" b="1" dirty="0">
                <a:solidFill>
                  <a:prstClr val="white"/>
                </a:solidFill>
              </a:rPr>
              <a:t>MEDICAL CARE</a:t>
            </a:r>
          </a:p>
        </p:txBody>
      </p:sp>
      <p:sp>
        <p:nvSpPr>
          <p:cNvPr id="4" name="Rounded Rectangle 3"/>
          <p:cNvSpPr/>
          <p:nvPr/>
        </p:nvSpPr>
        <p:spPr>
          <a:xfrm>
            <a:off x="1066800" y="2794187"/>
            <a:ext cx="1219200" cy="76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prstClr val="white"/>
                </a:solidFill>
              </a:rPr>
              <a:t>5%</a:t>
            </a:r>
            <a:endParaRPr lang="en-US" sz="4000" b="1" dirty="0">
              <a:solidFill>
                <a:prstClr val="white"/>
              </a:solidFill>
            </a:endParaRPr>
          </a:p>
        </p:txBody>
      </p:sp>
      <p:sp>
        <p:nvSpPr>
          <p:cNvPr id="9" name="Rounded Rectangle 8"/>
          <p:cNvSpPr/>
          <p:nvPr/>
        </p:nvSpPr>
        <p:spPr>
          <a:xfrm>
            <a:off x="6477000" y="2794187"/>
            <a:ext cx="1447800" cy="76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rPr>
              <a:t>10%</a:t>
            </a:r>
          </a:p>
        </p:txBody>
      </p:sp>
      <p:sp>
        <p:nvSpPr>
          <p:cNvPr id="13" name="Rounded Rectangle 12"/>
          <p:cNvSpPr/>
          <p:nvPr/>
        </p:nvSpPr>
        <p:spPr>
          <a:xfrm>
            <a:off x="3554128" y="5638800"/>
            <a:ext cx="1447800" cy="76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rPr>
              <a:t>30%</a:t>
            </a:r>
          </a:p>
        </p:txBody>
      </p:sp>
      <p:sp>
        <p:nvSpPr>
          <p:cNvPr id="14" name="TextBox 13"/>
          <p:cNvSpPr txBox="1"/>
          <p:nvPr/>
        </p:nvSpPr>
        <p:spPr>
          <a:xfrm>
            <a:off x="6879768" y="6542312"/>
            <a:ext cx="2133600" cy="246221"/>
          </a:xfrm>
          <a:prstGeom prst="rect">
            <a:avLst/>
          </a:prstGeom>
          <a:noFill/>
        </p:spPr>
        <p:txBody>
          <a:bodyPr wrap="square" rtlCol="0">
            <a:spAutoFit/>
          </a:bodyPr>
          <a:lstStyle/>
          <a:p>
            <a:r>
              <a:rPr lang="en-US" sz="1000" dirty="0" smtClean="0"/>
              <a:t>2012  NMAHC/M. McMurray-Avila</a:t>
            </a:r>
            <a:endParaRPr lang="en-US" sz="1000" dirty="0"/>
          </a:p>
        </p:txBody>
      </p:sp>
    </p:spTree>
    <p:extLst>
      <p:ext uri="{BB962C8B-B14F-4D97-AF65-F5344CB8AC3E}">
        <p14:creationId xmlns:p14="http://schemas.microsoft.com/office/powerpoint/2010/main" xmlns="" val="11749878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The Facts…</a:t>
            </a:r>
            <a:endParaRPr lang="en-US" b="1" dirty="0">
              <a:solidFill>
                <a:srgbClr val="FFC000"/>
              </a:solidFill>
            </a:endParaRPr>
          </a:p>
        </p:txBody>
      </p:sp>
      <p:sp>
        <p:nvSpPr>
          <p:cNvPr id="3" name="Content Placeholder 2"/>
          <p:cNvSpPr>
            <a:spLocks noGrp="1"/>
          </p:cNvSpPr>
          <p:nvPr>
            <p:ph idx="1"/>
          </p:nvPr>
        </p:nvSpPr>
        <p:spPr/>
        <p:txBody>
          <a:bodyPr>
            <a:normAutofit fontScale="92500" lnSpcReduction="10000"/>
          </a:bodyPr>
          <a:lstStyle/>
          <a:p>
            <a:r>
              <a:rPr lang="en-US" sz="2400" b="1" dirty="0" smtClean="0"/>
              <a:t>Many people of color</a:t>
            </a:r>
            <a:r>
              <a:rPr lang="en-US" sz="2400" dirty="0" smtClean="0"/>
              <a:t> </a:t>
            </a:r>
            <a:r>
              <a:rPr lang="en-US" sz="2400" b="1" dirty="0" smtClean="0"/>
              <a:t>have</a:t>
            </a:r>
            <a:r>
              <a:rPr lang="en-US" sz="2400" dirty="0" smtClean="0"/>
              <a:t> poorer health than national averages in the form of </a:t>
            </a:r>
            <a:r>
              <a:rPr lang="en-US" sz="2400" b="1" dirty="0" smtClean="0"/>
              <a:t>higher rates of infant mortality, chronic disease and disability, and premature death</a:t>
            </a:r>
            <a:r>
              <a:rPr lang="en-US" sz="2400" dirty="0" smtClean="0"/>
              <a:t>.</a:t>
            </a:r>
          </a:p>
          <a:p>
            <a:r>
              <a:rPr lang="en-US" sz="2400" dirty="0" smtClean="0"/>
              <a:t>Many public health researchers believe that the fundamental problem underlying these inequities is residential segregation, which shapes health resources, risks, and life opportunities.</a:t>
            </a:r>
          </a:p>
          <a:p>
            <a:r>
              <a:rPr lang="en-US" sz="2400" b="1" dirty="0" smtClean="0"/>
              <a:t>Racial and ethnic minorities are more likely than whites to live in segregated, high-poverty communities</a:t>
            </a:r>
            <a:r>
              <a:rPr lang="en-US" sz="2400" dirty="0" smtClean="0"/>
              <a:t>, communities that have historically suffered from a lack of health care investment.</a:t>
            </a:r>
          </a:p>
          <a:p>
            <a:r>
              <a:rPr lang="en-US" sz="2400" b="1" dirty="0" smtClean="0"/>
              <a:t>Many of these communities also face </a:t>
            </a:r>
            <a:r>
              <a:rPr lang="en-US" sz="2400" dirty="0" smtClean="0"/>
              <a:t>a host of health hazards – such as </a:t>
            </a:r>
            <a:r>
              <a:rPr lang="en-US" sz="2400" b="1" dirty="0" smtClean="0"/>
              <a:t>high levels of air, water and soil pollution, and a glut of fast food restaurants and liquor stores </a:t>
            </a:r>
            <a:r>
              <a:rPr lang="en-US" sz="2400" dirty="0" smtClean="0"/>
              <a:t>– and have relatively few health-enhancing resources, such as accessible healthy food or safe places to exercise or play.</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PLACE MATTERS</a:t>
            </a:r>
            <a:endParaRPr lang="en-US" b="1" dirty="0">
              <a:solidFill>
                <a:srgbClr val="FFC000"/>
              </a:solidFill>
            </a:endParaRPr>
          </a:p>
        </p:txBody>
      </p:sp>
      <p:sp>
        <p:nvSpPr>
          <p:cNvPr id="3" name="Content Placeholder 2"/>
          <p:cNvSpPr>
            <a:spLocks noGrp="1"/>
          </p:cNvSpPr>
          <p:nvPr>
            <p:ph idx="1"/>
          </p:nvPr>
        </p:nvSpPr>
        <p:spPr/>
        <p:txBody>
          <a:bodyPr>
            <a:normAutofit fontScale="77500" lnSpcReduction="20000"/>
          </a:bodyPr>
          <a:lstStyle/>
          <a:p>
            <a:r>
              <a:rPr lang="en-US" sz="3100" dirty="0" smtClean="0"/>
              <a:t>…is </a:t>
            </a:r>
            <a:r>
              <a:rPr lang="en-US" sz="3100" dirty="0"/>
              <a:t>a national initiative of the National Collaborative for Health </a:t>
            </a:r>
            <a:r>
              <a:rPr lang="en-US" sz="3100" dirty="0" smtClean="0"/>
              <a:t>Equity designed </a:t>
            </a:r>
            <a:r>
              <a:rPr lang="en-US" sz="3100" b="1" dirty="0"/>
              <a:t>to build the capacity of local leaders around the country to identify and improve social, economic, and environmental conditions that shape health</a:t>
            </a:r>
            <a:r>
              <a:rPr lang="en-US" sz="3100" dirty="0" smtClean="0"/>
              <a:t>. </a:t>
            </a:r>
            <a:r>
              <a:rPr lang="en-US" sz="3100" b="1" dirty="0"/>
              <a:t>The objective of this initiative is to eliminate health disparities </a:t>
            </a:r>
            <a:r>
              <a:rPr lang="en-US" sz="3100" dirty="0"/>
              <a:t>by identifying their complex underlying causes and defining strategies to address them.  </a:t>
            </a:r>
            <a:endParaRPr lang="en-US" sz="3100" dirty="0" smtClean="0"/>
          </a:p>
          <a:p>
            <a:endParaRPr lang="en-US" sz="3100" b="1" dirty="0"/>
          </a:p>
          <a:p>
            <a:r>
              <a:rPr lang="en-US" sz="3100" b="1" dirty="0" smtClean="0"/>
              <a:t>Addressing </a:t>
            </a:r>
            <a:r>
              <a:rPr lang="en-US" sz="3100" b="1" dirty="0"/>
              <a:t>upstream causes of health (such as environmental health risks and issues related to employment, education, poverty, and housing) through community action, policy development, and measuring the indicators associated with these determinants of health are at the heart of our PLACE MATTERS work.</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M teams.PNG"/>
          <p:cNvPicPr>
            <a:picLocks noGrp="1" noChangeAspect="1"/>
          </p:cNvPicPr>
          <p:nvPr>
            <p:ph idx="1"/>
          </p:nvPr>
        </p:nvPicPr>
        <p:blipFill>
          <a:blip r:embed="rId3" cstate="print"/>
          <a:stretch>
            <a:fillRect/>
          </a:stretch>
        </p:blipFill>
        <p:spPr>
          <a:xfrm>
            <a:off x="53591" y="685800"/>
            <a:ext cx="9090409" cy="49530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0"/>
            <a:ext cx="8229600" cy="1295400"/>
          </a:xfrm>
        </p:spPr>
        <p:txBody>
          <a:bodyPr>
            <a:noAutofit/>
          </a:bodyPr>
          <a:lstStyle/>
          <a:p>
            <a:r>
              <a:rPr lang="en-US" sz="4800" b="1" dirty="0" smtClean="0">
                <a:solidFill>
                  <a:srgbClr val="FFC000"/>
                </a:solidFill>
              </a:rPr>
              <a:t>Bernalillo County</a:t>
            </a:r>
            <a:br>
              <a:rPr lang="en-US" sz="4800" b="1" dirty="0" smtClean="0">
                <a:solidFill>
                  <a:srgbClr val="FFC000"/>
                </a:solidFill>
              </a:rPr>
            </a:br>
            <a:r>
              <a:rPr lang="en-US" sz="4800" b="1" dirty="0" smtClean="0">
                <a:solidFill>
                  <a:srgbClr val="FFC000"/>
                </a:solidFill>
              </a:rPr>
              <a:t>PLACE MATTERS</a:t>
            </a:r>
            <a:endParaRPr lang="en-US" sz="4800" dirty="0">
              <a:solidFill>
                <a:srgbClr val="FFC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In Bernalillo County </a:t>
            </a:r>
            <a:endParaRPr lang="en-US" b="1" dirty="0">
              <a:solidFill>
                <a:srgbClr val="FFC000"/>
              </a:solidFill>
            </a:endParaRPr>
          </a:p>
        </p:txBody>
      </p:sp>
      <p:pic>
        <p:nvPicPr>
          <p:cNvPr id="5" name="Content Placeholder 4" descr="race ethnicity table.PNG"/>
          <p:cNvPicPr>
            <a:picLocks noGrp="1" noChangeAspect="1"/>
          </p:cNvPicPr>
          <p:nvPr>
            <p:ph idx="1"/>
          </p:nvPr>
        </p:nvPicPr>
        <p:blipFill>
          <a:blip r:embed="rId3" cstate="print"/>
          <a:stretch>
            <a:fillRect/>
          </a:stretch>
        </p:blipFill>
        <p:spPr>
          <a:xfrm>
            <a:off x="304800" y="1524000"/>
            <a:ext cx="8496459" cy="41148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a:bodyPr>
          <a:lstStyle/>
          <a:p>
            <a:r>
              <a:rPr lang="en-US" sz="3600" b="1" dirty="0" smtClean="0">
                <a:solidFill>
                  <a:srgbClr val="FFC000"/>
                </a:solidFill>
              </a:rPr>
              <a:t>Impacted Communities in Bernalillo County</a:t>
            </a:r>
            <a:endParaRPr lang="en-US" sz="3600" b="1" dirty="0">
              <a:solidFill>
                <a:srgbClr val="FFC000"/>
              </a:solidFill>
            </a:endParaRPr>
          </a:p>
        </p:txBody>
      </p:sp>
      <p:graphicFrame>
        <p:nvGraphicFramePr>
          <p:cNvPr id="4" name="Content Placeholder 3"/>
          <p:cNvGraphicFramePr>
            <a:graphicFrameLocks noGrp="1"/>
          </p:cNvGraphicFramePr>
          <p:nvPr>
            <p:ph idx="1"/>
          </p:nvPr>
        </p:nvGraphicFramePr>
        <p:xfrm>
          <a:off x="228600" y="1524000"/>
          <a:ext cx="8610600" cy="4800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C000"/>
                </a:solidFill>
              </a:rPr>
              <a:t>Polluting Industries in Mountain View</a:t>
            </a:r>
            <a:endParaRPr lang="en-US" b="1" dirty="0">
              <a:solidFill>
                <a:srgbClr val="FFC000"/>
              </a:solidFill>
            </a:endParaRPr>
          </a:p>
        </p:txBody>
      </p:sp>
      <p:sp>
        <p:nvSpPr>
          <p:cNvPr id="3" name="Content Placeholder 2"/>
          <p:cNvSpPr>
            <a:spLocks noGrp="1"/>
          </p:cNvSpPr>
          <p:nvPr>
            <p:ph idx="1"/>
          </p:nvPr>
        </p:nvSpPr>
        <p:spPr/>
        <p:txBody>
          <a:bodyPr/>
          <a:lstStyle/>
          <a:p>
            <a:pPr>
              <a:buFontTx/>
              <a:buChar char="•"/>
            </a:pPr>
            <a:r>
              <a:rPr lang="en-US" b="1" dirty="0" smtClean="0"/>
              <a:t>31 out of 36 EPA regulated polluting industries located in the South Valley are located in Mountain View</a:t>
            </a:r>
          </a:p>
          <a:p>
            <a:endParaRPr lang="en-US" b="1" dirty="0" smtClean="0"/>
          </a:p>
          <a:p>
            <a:pPr>
              <a:buFontTx/>
              <a:buChar char="•"/>
            </a:pPr>
            <a:r>
              <a:rPr lang="en-US" b="1" dirty="0" smtClean="0"/>
              <a:t>There are 16 major air pollutant industries</a:t>
            </a:r>
          </a:p>
          <a:p>
            <a:endParaRPr lang="en-US" b="1" dirty="0" smtClean="0"/>
          </a:p>
          <a:p>
            <a:pPr>
              <a:buFontTx/>
              <a:buChar char="•"/>
            </a:pPr>
            <a:r>
              <a:rPr lang="en-US" b="1" dirty="0" smtClean="0"/>
              <a:t>In addition to the 16 major air pollutant</a:t>
            </a:r>
          </a:p>
          <a:p>
            <a:r>
              <a:rPr lang="en-US" b="1" dirty="0" smtClean="0"/>
              <a:t>there are 66 + smaller industries</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3"/>
          <p:cNvSpPr>
            <a:spLocks noGrp="1"/>
          </p:cNvSpPr>
          <p:nvPr>
            <p:ph type="sldNum" sz="quarter" idx="12"/>
          </p:nvPr>
        </p:nvSpPr>
        <p:spPr>
          <a:noFill/>
        </p:spPr>
        <p:txBody>
          <a:bodyPr/>
          <a:lstStyle/>
          <a:p>
            <a:fld id="{D97B425F-5736-4CEE-8458-17DE42D5C964}" type="slidenum">
              <a:rPr lang="en-US"/>
              <a:pPr/>
              <a:t>37</a:t>
            </a:fld>
            <a:endParaRPr lang="en-US" sz="1400"/>
          </a:p>
        </p:txBody>
      </p:sp>
      <p:pic>
        <p:nvPicPr>
          <p:cNvPr id="17412" name="Picture 6"/>
          <p:cNvPicPr>
            <a:picLocks noChangeAspect="1" noChangeArrowheads="1"/>
          </p:cNvPicPr>
          <p:nvPr/>
        </p:nvPicPr>
        <p:blipFill>
          <a:blip r:embed="rId3" cstate="print"/>
          <a:srcRect l="59309" t="3976" r="8852" b="54221"/>
          <a:stretch>
            <a:fillRect/>
          </a:stretch>
        </p:blipFill>
        <p:spPr bwMode="auto">
          <a:xfrm>
            <a:off x="1524000" y="228600"/>
            <a:ext cx="5943600" cy="63246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FFC000"/>
                </a:solidFill>
              </a:rPr>
              <a:t>Why are people dying?</a:t>
            </a:r>
            <a:endParaRPr lang="en-US" b="1" dirty="0">
              <a:solidFill>
                <a:srgbClr val="FFC000"/>
              </a:solidFill>
            </a:endParaRPr>
          </a:p>
        </p:txBody>
      </p:sp>
      <p:sp>
        <p:nvSpPr>
          <p:cNvPr id="5" name="Content Placeholder 4"/>
          <p:cNvSpPr>
            <a:spLocks noGrp="1"/>
          </p:cNvSpPr>
          <p:nvPr>
            <p:ph idx="1"/>
          </p:nvPr>
        </p:nvSpPr>
        <p:spPr/>
        <p:txBody>
          <a:bodyPr/>
          <a:lstStyle/>
          <a:p>
            <a:r>
              <a:rPr lang="en-US" dirty="0" smtClean="0"/>
              <a:t>The five leading causes of death in Bernalillo County are:</a:t>
            </a:r>
          </a:p>
          <a:p>
            <a:pPr lvl="1"/>
            <a:r>
              <a:rPr lang="en-US" dirty="0" smtClean="0"/>
              <a:t>Heart disease</a:t>
            </a:r>
          </a:p>
          <a:p>
            <a:pPr lvl="1"/>
            <a:r>
              <a:rPr lang="en-US" dirty="0" smtClean="0"/>
              <a:t>Neoplasm, malignant</a:t>
            </a:r>
          </a:p>
          <a:p>
            <a:pPr lvl="1"/>
            <a:r>
              <a:rPr lang="en-US" dirty="0" smtClean="0"/>
              <a:t>Chronic lower respiratory diseases</a:t>
            </a:r>
          </a:p>
          <a:p>
            <a:pPr lvl="1"/>
            <a:r>
              <a:rPr lang="en-US" dirty="0" err="1" smtClean="0"/>
              <a:t>Cerebrovascular</a:t>
            </a:r>
            <a:r>
              <a:rPr lang="en-US" dirty="0" smtClean="0"/>
              <a:t> disease</a:t>
            </a:r>
          </a:p>
          <a:p>
            <a:pPr lvl="1"/>
            <a:r>
              <a:rPr lang="en-US" dirty="0" smtClean="0"/>
              <a:t>Diabetes mellitus</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C000"/>
                </a:solidFill>
              </a:rPr>
              <a:t>The Economic Impact of Poor Health</a:t>
            </a:r>
            <a:endParaRPr lang="en-US" b="1" dirty="0">
              <a:solidFill>
                <a:srgbClr val="FFC000"/>
              </a:solidFill>
            </a:endParaRPr>
          </a:p>
        </p:txBody>
      </p:sp>
      <p:sp>
        <p:nvSpPr>
          <p:cNvPr id="3" name="Content Placeholder 2"/>
          <p:cNvSpPr>
            <a:spLocks noGrp="1"/>
          </p:cNvSpPr>
          <p:nvPr>
            <p:ph idx="1"/>
          </p:nvPr>
        </p:nvSpPr>
        <p:spPr/>
        <p:txBody>
          <a:bodyPr>
            <a:normAutofit/>
          </a:bodyPr>
          <a:lstStyle/>
          <a:p>
            <a:pPr lvl="0"/>
            <a:r>
              <a:rPr lang="en-US" sz="2400" dirty="0" smtClean="0"/>
              <a:t>Chronic disease has an economic impact in Bernalillo County. In 2007 the Milken Institute estimated that significant reductions in obesity and other chronic disease-related risk factors </a:t>
            </a:r>
            <a:r>
              <a:rPr lang="en-US" sz="2400" b="1" dirty="0" smtClean="0">
                <a:solidFill>
                  <a:schemeClr val="accent5">
                    <a:lumMod val="60000"/>
                    <a:lumOff val="40000"/>
                  </a:schemeClr>
                </a:solidFill>
              </a:rPr>
              <a:t>could save New Mexico over $6 billion in treatment-related costs as well as costs due to lost work productivity by 2023.</a:t>
            </a:r>
            <a:r>
              <a:rPr lang="en-US" sz="2400" dirty="0" smtClean="0"/>
              <a:t> A 2009 report from the New Mexico Department of Health stated that, “an estimated $390 million was spent overall in New Mexico on healthcare services for heart disease; lost productivity amounted to an additional $780 million in New Mexico.” </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2800" b="1" dirty="0" smtClean="0">
                <a:solidFill>
                  <a:srgbClr val="FFC000"/>
                </a:solidFill>
                <a:latin typeface="Arial Black" pitchFamily="34" charset="0"/>
              </a:rPr>
              <a:t>What (really) determines how healthy we are?</a:t>
            </a:r>
            <a:endParaRPr lang="en-US" sz="2800" b="1" dirty="0">
              <a:solidFill>
                <a:srgbClr val="FFC000"/>
              </a:solidFill>
              <a:latin typeface="Arial Black" pitchFamily="34" charset="0"/>
            </a:endParaRPr>
          </a:p>
        </p:txBody>
      </p:sp>
      <p:graphicFrame>
        <p:nvGraphicFramePr>
          <p:cNvPr id="3" name="Chart 2"/>
          <p:cNvGraphicFramePr/>
          <p:nvPr>
            <p:extLst>
              <p:ext uri="{D42A27DB-BD31-4B8C-83A1-F6EECF244321}">
                <p14:modId xmlns:p14="http://schemas.microsoft.com/office/powerpoint/2010/main" xmlns="" val="1332875866"/>
              </p:ext>
            </p:extLst>
          </p:nvPr>
        </p:nvGraphicFramePr>
        <p:xfrm>
          <a:off x="304800" y="762000"/>
          <a:ext cx="8534400" cy="5791200"/>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descr="C:\Users\marsha\AppData\Local\Microsoft\Windows\Temporary Internet Files\Content.IE5\I0K0NP3L\MC900071405[1].wmf"/>
          <p:cNvPicPr>
            <a:picLocks noChangeAspect="1" noChangeArrowheads="1"/>
          </p:cNvPicPr>
          <p:nvPr/>
        </p:nvPicPr>
        <p:blipFill>
          <a:blip r:embed="rId4" cstate="print"/>
          <a:srcRect/>
          <a:stretch>
            <a:fillRect/>
          </a:stretch>
        </p:blipFill>
        <p:spPr bwMode="auto">
          <a:xfrm>
            <a:off x="1905000" y="3200400"/>
            <a:ext cx="1758708" cy="1530036"/>
          </a:xfrm>
          <a:prstGeom prst="rect">
            <a:avLst/>
          </a:prstGeom>
          <a:noFill/>
        </p:spPr>
      </p:pic>
      <p:sp>
        <p:nvSpPr>
          <p:cNvPr id="5" name="Rectangle 4"/>
          <p:cNvSpPr/>
          <p:nvPr/>
        </p:nvSpPr>
        <p:spPr>
          <a:xfrm>
            <a:off x="7134425" y="6575756"/>
            <a:ext cx="1976823" cy="246221"/>
          </a:xfrm>
          <a:prstGeom prst="rect">
            <a:avLst/>
          </a:prstGeom>
        </p:spPr>
        <p:txBody>
          <a:bodyPr wrap="none">
            <a:spAutoFit/>
          </a:bodyPr>
          <a:lstStyle/>
          <a:p>
            <a:r>
              <a:rPr lang="en-US" sz="1000" dirty="0" smtClean="0"/>
              <a:t>2012  NMAHC/M. McMurray-Avila</a:t>
            </a:r>
            <a:endParaRPr lang="en-US" sz="1000" dirty="0"/>
          </a:p>
        </p:txBody>
      </p:sp>
    </p:spTree>
    <p:extLst>
      <p:ext uri="{BB962C8B-B14F-4D97-AF65-F5344CB8AC3E}">
        <p14:creationId xmlns:p14="http://schemas.microsoft.com/office/powerpoint/2010/main" xmlns="" val="29267902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So now what?</a:t>
            </a:r>
            <a:endParaRPr lang="en-US" b="1" dirty="0">
              <a:solidFill>
                <a:srgbClr val="FFC000"/>
              </a:solidFill>
            </a:endParaRPr>
          </a:p>
        </p:txBody>
      </p:sp>
      <p:sp>
        <p:nvSpPr>
          <p:cNvPr id="3" name="Content Placeholder 2"/>
          <p:cNvSpPr>
            <a:spLocks noGrp="1"/>
          </p:cNvSpPr>
          <p:nvPr>
            <p:ph idx="1"/>
          </p:nvPr>
        </p:nvSpPr>
        <p:spPr/>
        <p:txBody>
          <a:bodyPr/>
          <a:lstStyle/>
          <a:p>
            <a:r>
              <a:rPr lang="en-US" dirty="0" smtClean="0"/>
              <a:t>We need to work across sectors to make sure we are creating laws with a “Health in all Policies” approach.</a:t>
            </a:r>
          </a:p>
          <a:p>
            <a:r>
              <a:rPr lang="en-US" dirty="0" smtClean="0"/>
              <a:t>We can’t have a productive population and think about economic development if we don’t have a healthy population.</a:t>
            </a:r>
          </a:p>
          <a:p>
            <a:r>
              <a:rPr lang="en-US" dirty="0" smtClean="0"/>
              <a:t>WE NEED YOUR HELP! </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0"/>
            <a:ext cx="8229600" cy="1295400"/>
          </a:xfrm>
        </p:spPr>
        <p:txBody>
          <a:bodyPr>
            <a:noAutofit/>
          </a:bodyPr>
          <a:lstStyle/>
          <a:p>
            <a:r>
              <a:rPr lang="en-US" sz="4800" b="1" dirty="0" smtClean="0">
                <a:solidFill>
                  <a:srgbClr val="FFC000"/>
                </a:solidFill>
              </a:rPr>
              <a:t>Doña Ana County</a:t>
            </a:r>
            <a:br>
              <a:rPr lang="en-US" sz="4800" b="1" dirty="0" smtClean="0">
                <a:solidFill>
                  <a:srgbClr val="FFC000"/>
                </a:solidFill>
              </a:rPr>
            </a:br>
            <a:r>
              <a:rPr lang="en-US" sz="4800" b="1" dirty="0" smtClean="0">
                <a:solidFill>
                  <a:srgbClr val="FFC000"/>
                </a:solidFill>
              </a:rPr>
              <a:t>PLACE MATTERS</a:t>
            </a:r>
            <a:endParaRPr lang="en-US" sz="4800" dirty="0">
              <a:solidFill>
                <a:srgbClr val="FFC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dirty="0" smtClean="0"/>
              <a:t>Location/Demographics</a:t>
            </a:r>
            <a:endParaRPr lang="en-US" dirty="0"/>
          </a:p>
        </p:txBody>
      </p:sp>
      <p:pic>
        <p:nvPicPr>
          <p:cNvPr id="6" name="Content Placeholder 5" descr="Colonia Map.pdf - Google Chrome"/>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l="30686" t="8868" r="31724"/>
          <a:stretch/>
        </p:blipFill>
        <p:spPr>
          <a:xfrm>
            <a:off x="381000" y="1219200"/>
            <a:ext cx="4206584" cy="5562600"/>
          </a:xfrm>
        </p:spPr>
      </p:pic>
      <p:sp>
        <p:nvSpPr>
          <p:cNvPr id="7" name="Text Box 2"/>
          <p:cNvSpPr txBox="1">
            <a:spLocks noChangeArrowheads="1"/>
          </p:cNvSpPr>
          <p:nvPr/>
        </p:nvSpPr>
        <p:spPr bwMode="auto">
          <a:xfrm>
            <a:off x="4876800" y="1524000"/>
            <a:ext cx="1257300" cy="914400"/>
          </a:xfrm>
          <a:prstGeom prst="rect">
            <a:avLst/>
          </a:prstGeom>
          <a:noFill/>
          <a:ln w="3175" algn="in">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Calibri" pitchFamily="34" charset="0"/>
                <a:cs typeface="Arial" pitchFamily="34" charset="0"/>
              </a:rPr>
              <a:t>210,000 </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pitchFamily="34" charset="0"/>
                <a:cs typeface="Arial" pitchFamily="34" charset="0"/>
              </a:rPr>
              <a:t>County population</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 Box 3"/>
          <p:cNvSpPr txBox="1">
            <a:spLocks noChangeArrowheads="1"/>
          </p:cNvSpPr>
          <p:nvPr/>
        </p:nvSpPr>
        <p:spPr bwMode="auto">
          <a:xfrm>
            <a:off x="6438900" y="1981200"/>
            <a:ext cx="1257300" cy="914400"/>
          </a:xfrm>
          <a:prstGeom prst="rect">
            <a:avLst/>
          </a:prstGeom>
          <a:noFill/>
          <a:ln w="3175" algn="in">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Calibri" pitchFamily="34" charset="0"/>
                <a:cs typeface="Arial" pitchFamily="34" charset="0"/>
              </a:rPr>
              <a:t>60,000 </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pitchFamily="34" charset="0"/>
                <a:cs typeface="Arial" pitchFamily="34" charset="0"/>
              </a:rPr>
              <a:t>Live in rural and small communities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 Box 4"/>
          <p:cNvSpPr txBox="1">
            <a:spLocks noChangeArrowheads="1"/>
          </p:cNvSpPr>
          <p:nvPr/>
        </p:nvSpPr>
        <p:spPr bwMode="auto">
          <a:xfrm>
            <a:off x="4876800" y="5105400"/>
            <a:ext cx="1143000" cy="914400"/>
          </a:xfrm>
          <a:prstGeom prst="rect">
            <a:avLst/>
          </a:prstGeom>
          <a:noFill/>
          <a:ln w="3175" algn="in">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Calibri" pitchFamily="34" charset="0"/>
                <a:cs typeface="Arial" pitchFamily="34" charset="0"/>
              </a:rPr>
              <a:t>66%</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cs typeface="Arial" pitchFamily="34" charset="0"/>
              </a:rPr>
              <a:t>Hispanic origin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Text Box 5"/>
          <p:cNvSpPr txBox="1">
            <a:spLocks noChangeArrowheads="1"/>
          </p:cNvSpPr>
          <p:nvPr/>
        </p:nvSpPr>
        <p:spPr bwMode="auto">
          <a:xfrm>
            <a:off x="6591300" y="5486400"/>
            <a:ext cx="1257300" cy="914400"/>
          </a:xfrm>
          <a:prstGeom prst="rect">
            <a:avLst/>
          </a:prstGeom>
          <a:noFill/>
          <a:ln w="3175" algn="in">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Calibri" pitchFamily="34" charset="0"/>
                <a:cs typeface="Arial" pitchFamily="34" charset="0"/>
              </a:rPr>
              <a:t>51%</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pitchFamily="34" charset="0"/>
                <a:cs typeface="Arial" pitchFamily="34" charset="0"/>
              </a:rPr>
              <a:t>Speak Spanish at home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irc_mi" descr="29444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29200" y="2819400"/>
            <a:ext cx="3090394" cy="1958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sp>
        <p:nvSpPr>
          <p:cNvPr id="12" name="TextBox 11"/>
          <p:cNvSpPr txBox="1"/>
          <p:nvPr/>
        </p:nvSpPr>
        <p:spPr>
          <a:xfrm>
            <a:off x="5334000" y="6477000"/>
            <a:ext cx="3581400" cy="261610"/>
          </a:xfrm>
          <a:prstGeom prst="rect">
            <a:avLst/>
          </a:prstGeom>
          <a:noFill/>
        </p:spPr>
        <p:txBody>
          <a:bodyPr wrap="square" rtlCol="0">
            <a:spAutoFit/>
          </a:bodyPr>
          <a:lstStyle/>
          <a:p>
            <a:r>
              <a:rPr lang="en-US" sz="1100" dirty="0" smtClean="0"/>
              <a:t>*Data from Do</a:t>
            </a:r>
            <a:r>
              <a:rPr lang="en-US" sz="1100" dirty="0"/>
              <a:t>ñ</a:t>
            </a:r>
            <a:r>
              <a:rPr lang="en-US" sz="1100" dirty="0" smtClean="0"/>
              <a:t>a Ana County Community Health Profile</a:t>
            </a:r>
            <a:endParaRPr lang="en-US" sz="1100" dirty="0"/>
          </a:p>
        </p:txBody>
      </p:sp>
    </p:spTree>
    <p:extLst>
      <p:ext uri="{BB962C8B-B14F-4D97-AF65-F5344CB8AC3E}">
        <p14:creationId xmlns="" xmlns:p14="http://schemas.microsoft.com/office/powerpoint/2010/main" val="20297210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33600" y="3733800"/>
            <a:ext cx="4419600" cy="26048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52400"/>
            <a:ext cx="8229600" cy="762000"/>
          </a:xfrm>
        </p:spPr>
        <p:txBody>
          <a:bodyPr/>
          <a:lstStyle/>
          <a:p>
            <a:r>
              <a:rPr lang="en-US" dirty="0" smtClean="0"/>
              <a:t>Health Issues</a:t>
            </a:r>
            <a:endParaRPr lang="en-US" dirty="0"/>
          </a:p>
        </p:txBody>
      </p:sp>
      <p:graphicFrame>
        <p:nvGraphicFramePr>
          <p:cNvPr id="4" name="Object 3"/>
          <p:cNvGraphicFramePr>
            <a:graphicFrameLocks noChangeAspect="1"/>
          </p:cNvGraphicFramePr>
          <p:nvPr>
            <p:extLst>
              <p:ext uri="{D42A27DB-BD31-4B8C-83A1-F6EECF244321}">
                <p14:modId xmlns="" xmlns:p14="http://schemas.microsoft.com/office/powerpoint/2010/main" val="1609255002"/>
              </p:ext>
            </p:extLst>
          </p:nvPr>
        </p:nvGraphicFramePr>
        <p:xfrm>
          <a:off x="381000" y="990600"/>
          <a:ext cx="3854450" cy="2503488"/>
        </p:xfrm>
        <a:graphic>
          <a:graphicData uri="http://schemas.openxmlformats.org/presentationml/2006/ole">
            <p:oleObj spid="_x0000_s1026" name="Worksheet" r:id="rId4" imgW="3162367" imgH="1990670" progId="Excel.Sheet.12">
              <p:embed/>
            </p:oleObj>
          </a:graphicData>
        </a:graphic>
      </p:graphicFrame>
      <p:graphicFrame>
        <p:nvGraphicFramePr>
          <p:cNvPr id="5" name="Object 4"/>
          <p:cNvGraphicFramePr>
            <a:graphicFrameLocks noChangeAspect="1"/>
          </p:cNvGraphicFramePr>
          <p:nvPr>
            <p:extLst>
              <p:ext uri="{D42A27DB-BD31-4B8C-83A1-F6EECF244321}">
                <p14:modId xmlns="" xmlns:p14="http://schemas.microsoft.com/office/powerpoint/2010/main" val="3845293924"/>
              </p:ext>
            </p:extLst>
          </p:nvPr>
        </p:nvGraphicFramePr>
        <p:xfrm>
          <a:off x="4819650" y="990600"/>
          <a:ext cx="3790950" cy="2503488"/>
        </p:xfrm>
        <a:graphic>
          <a:graphicData uri="http://schemas.openxmlformats.org/presentationml/2006/ole">
            <p:oleObj spid="_x0000_s1027" name="Worksheet" r:id="rId5" imgW="3114535" imgH="1962237" progId="Excel.Sheet.12">
              <p:embed/>
            </p:oleObj>
          </a:graphicData>
        </a:graphic>
      </p:graphicFrame>
      <p:pic>
        <p:nvPicPr>
          <p:cNvPr id="2055" name="Picture 7" descr="http://www.healthypasodelnorte.org/modules/NS-Indicator/images/dynamic/ind_barchart32bd9586.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211324" y="4028261"/>
            <a:ext cx="4265676" cy="222013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2209800" y="3810000"/>
            <a:ext cx="4267200" cy="369332"/>
          </a:xfrm>
          <a:prstGeom prst="rect">
            <a:avLst/>
          </a:prstGeom>
          <a:noFill/>
        </p:spPr>
        <p:txBody>
          <a:bodyPr wrap="square" rtlCol="0">
            <a:spAutoFit/>
          </a:bodyPr>
          <a:lstStyle/>
          <a:p>
            <a:pPr algn="ctr"/>
            <a:r>
              <a:rPr lang="en-US" b="1" dirty="0">
                <a:solidFill>
                  <a:schemeClr val="bg1"/>
                </a:solidFill>
              </a:rPr>
              <a:t>Adults with Diabetes </a:t>
            </a:r>
            <a:r>
              <a:rPr lang="en-US" b="1" dirty="0" smtClean="0">
                <a:solidFill>
                  <a:schemeClr val="bg1"/>
                </a:solidFill>
              </a:rPr>
              <a:t>by</a:t>
            </a:r>
            <a:r>
              <a:rPr lang="en-US" b="1" dirty="0" smtClean="0"/>
              <a:t> </a:t>
            </a:r>
            <a:r>
              <a:rPr lang="en-US" b="1" dirty="0" smtClean="0">
                <a:solidFill>
                  <a:schemeClr val="bg1"/>
                </a:solidFill>
              </a:rPr>
              <a:t>Race/Ethnicity</a:t>
            </a:r>
            <a:endParaRPr lang="en-US" b="1" dirty="0">
              <a:solidFill>
                <a:schemeClr val="bg1"/>
              </a:solidFill>
            </a:endParaRPr>
          </a:p>
        </p:txBody>
      </p:sp>
      <p:sp>
        <p:nvSpPr>
          <p:cNvPr id="7" name="TextBox 6"/>
          <p:cNvSpPr txBox="1"/>
          <p:nvPr/>
        </p:nvSpPr>
        <p:spPr>
          <a:xfrm>
            <a:off x="3581400" y="6350043"/>
            <a:ext cx="1362075" cy="307777"/>
          </a:xfrm>
          <a:prstGeom prst="rect">
            <a:avLst/>
          </a:prstGeom>
          <a:noFill/>
        </p:spPr>
        <p:txBody>
          <a:bodyPr wrap="square" rtlCol="0">
            <a:spAutoFit/>
          </a:bodyPr>
          <a:lstStyle/>
          <a:p>
            <a:r>
              <a:rPr lang="en-US" sz="1400" b="1" dirty="0" smtClean="0"/>
              <a:t>Percent</a:t>
            </a:r>
            <a:endParaRPr lang="en-US" sz="1400" b="1" dirty="0"/>
          </a:p>
        </p:txBody>
      </p:sp>
      <p:sp>
        <p:nvSpPr>
          <p:cNvPr id="11" name="TextBox 10"/>
          <p:cNvSpPr txBox="1"/>
          <p:nvPr/>
        </p:nvSpPr>
        <p:spPr>
          <a:xfrm>
            <a:off x="4876800" y="6476999"/>
            <a:ext cx="4114800" cy="261610"/>
          </a:xfrm>
          <a:prstGeom prst="rect">
            <a:avLst/>
          </a:prstGeom>
          <a:noFill/>
        </p:spPr>
        <p:txBody>
          <a:bodyPr wrap="square" rtlCol="0">
            <a:spAutoFit/>
          </a:bodyPr>
          <a:lstStyle/>
          <a:p>
            <a:r>
              <a:rPr lang="en-US" sz="1100" dirty="0" smtClean="0"/>
              <a:t>*Data from Do</a:t>
            </a:r>
            <a:r>
              <a:rPr lang="en-US" sz="1100" dirty="0"/>
              <a:t>ñ</a:t>
            </a:r>
            <a:r>
              <a:rPr lang="en-US" sz="1100" dirty="0" smtClean="0"/>
              <a:t>a Ana County Community Health Profile &amp; NM BRFSS</a:t>
            </a:r>
            <a:endParaRPr lang="en-US" sz="1100" dirty="0"/>
          </a:p>
        </p:txBody>
      </p:sp>
    </p:spTree>
    <p:extLst>
      <p:ext uri="{BB962C8B-B14F-4D97-AF65-F5344CB8AC3E}">
        <p14:creationId xmlns="" xmlns:p14="http://schemas.microsoft.com/office/powerpoint/2010/main" val="2458368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dirty="0" smtClean="0"/>
              <a:t>Addressing the issues</a:t>
            </a:r>
            <a:endParaRPr lang="en-US" dirty="0"/>
          </a:p>
        </p:txBody>
      </p:sp>
      <p:pic>
        <p:nvPicPr>
          <p:cNvPr id="6" name="Content Placeholder 5" descr="New Obesity Root Cause Map.docx - Microsoft Word"/>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l="23208" t="26763" r="23209" b="8128"/>
          <a:stretch/>
        </p:blipFill>
        <p:spPr>
          <a:xfrm>
            <a:off x="304800" y="1143000"/>
            <a:ext cx="5638799" cy="4038600"/>
          </a:xfrm>
        </p:spPr>
      </p:pic>
      <p:sp>
        <p:nvSpPr>
          <p:cNvPr id="7" name="TextBox 6"/>
          <p:cNvSpPr txBox="1"/>
          <p:nvPr/>
        </p:nvSpPr>
        <p:spPr>
          <a:xfrm>
            <a:off x="6019800" y="1524000"/>
            <a:ext cx="2667000" cy="4555093"/>
          </a:xfrm>
          <a:prstGeom prst="rect">
            <a:avLst/>
          </a:prstGeom>
          <a:noFill/>
        </p:spPr>
        <p:txBody>
          <a:bodyPr wrap="square" rtlCol="0">
            <a:spAutoFit/>
          </a:bodyPr>
          <a:lstStyle/>
          <a:p>
            <a:pPr algn="r">
              <a:spcAft>
                <a:spcPts val="1200"/>
              </a:spcAft>
            </a:pPr>
            <a:r>
              <a:rPr lang="en-US" dirty="0" smtClean="0"/>
              <a:t>The Do</a:t>
            </a:r>
            <a:r>
              <a:rPr lang="en-US" dirty="0"/>
              <a:t>ñ</a:t>
            </a:r>
            <a:r>
              <a:rPr lang="en-US" dirty="0" smtClean="0"/>
              <a:t>a Ana County Comprehensive Plan has a high degree of potential to affect environmental and social determinants that impact health outcomes. Determinants include: cost of housing /transportation, access to education, jobs, and healthy food, poverty and the natural and built environment.</a:t>
            </a:r>
          </a:p>
          <a:p>
            <a:pPr algn="r">
              <a:spcAft>
                <a:spcPts val="1200"/>
              </a:spcAft>
            </a:pPr>
            <a:endParaRPr lang="en-US" dirty="0">
              <a:solidFill>
                <a:srgbClr val="FF0000"/>
              </a:solidFill>
            </a:endParaRPr>
          </a:p>
          <a:p>
            <a:endParaRPr lang="en-US" dirty="0"/>
          </a:p>
        </p:txBody>
      </p:sp>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04800" y="5562600"/>
            <a:ext cx="5638800" cy="772894"/>
          </a:xfrm>
          <a:prstGeom prst="rect">
            <a:avLst/>
          </a:prstGeom>
        </p:spPr>
      </p:pic>
    </p:spTree>
    <p:extLst>
      <p:ext uri="{BB962C8B-B14F-4D97-AF65-F5344CB8AC3E}">
        <p14:creationId xmlns="" xmlns:p14="http://schemas.microsoft.com/office/powerpoint/2010/main" val="35360317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0"/>
            <a:ext cx="8229600" cy="1295400"/>
          </a:xfrm>
        </p:spPr>
        <p:txBody>
          <a:bodyPr>
            <a:noAutofit/>
          </a:bodyPr>
          <a:lstStyle/>
          <a:p>
            <a:r>
              <a:rPr lang="en-US" sz="4800" b="1" dirty="0" smtClean="0">
                <a:solidFill>
                  <a:srgbClr val="FFC000"/>
                </a:solidFill>
              </a:rPr>
              <a:t>McKinley Community</a:t>
            </a:r>
            <a:br>
              <a:rPr lang="en-US" sz="4800" b="1" dirty="0" smtClean="0">
                <a:solidFill>
                  <a:srgbClr val="FFC000"/>
                </a:solidFill>
              </a:rPr>
            </a:br>
            <a:r>
              <a:rPr lang="en-US" sz="4800" b="1" dirty="0" smtClean="0">
                <a:solidFill>
                  <a:srgbClr val="FFC000"/>
                </a:solidFill>
              </a:rPr>
              <a:t>PLACE MATTERS</a:t>
            </a:r>
            <a:endParaRPr lang="en-US" sz="4800" dirty="0">
              <a:solidFill>
                <a:srgbClr val="FFC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9147"/>
            <a:ext cx="7772400" cy="1470025"/>
          </a:xfrm>
        </p:spPr>
        <p:txBody>
          <a:bodyPr/>
          <a:lstStyle/>
          <a:p>
            <a:r>
              <a:rPr lang="en-US" dirty="0" smtClean="0"/>
              <a:t>Race/Ethnicity Demographics</a:t>
            </a:r>
            <a:endParaRPr lang="en-US" dirty="0"/>
          </a:p>
        </p:txBody>
      </p:sp>
      <p:graphicFrame>
        <p:nvGraphicFramePr>
          <p:cNvPr id="11" name="Chart 10"/>
          <p:cNvGraphicFramePr/>
          <p:nvPr/>
        </p:nvGraphicFramePr>
        <p:xfrm>
          <a:off x="609600" y="1524000"/>
          <a:ext cx="3886200" cy="4419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nvGraphicFramePr>
        <p:xfrm>
          <a:off x="4904060" y="1600200"/>
          <a:ext cx="3706540" cy="4343399"/>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a:off x="1225111" y="6332483"/>
            <a:ext cx="6438681" cy="338554"/>
          </a:xfrm>
          <a:prstGeom prst="rect">
            <a:avLst/>
          </a:prstGeom>
          <a:noFill/>
        </p:spPr>
        <p:txBody>
          <a:bodyPr wrap="square" rtlCol="0">
            <a:spAutoFit/>
          </a:bodyPr>
          <a:lstStyle/>
          <a:p>
            <a:pPr algn="ctr"/>
            <a:r>
              <a:rPr lang="en-US" sz="1600" dirty="0" smtClean="0"/>
              <a:t>* Data NM Indicator Based Information System</a:t>
            </a:r>
            <a:endParaRPr lang="en-US" sz="16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 Demographics</a:t>
            </a:r>
            <a:endParaRPr lang="en-US" dirty="0"/>
          </a:p>
        </p:txBody>
      </p:sp>
      <p:graphicFrame>
        <p:nvGraphicFramePr>
          <p:cNvPr id="4" name="Content Placeholder 3"/>
          <p:cNvGraphicFramePr>
            <a:graphicFrameLocks noGrp="1"/>
          </p:cNvGraphicFramePr>
          <p:nvPr>
            <p:ph idx="1"/>
          </p:nvPr>
        </p:nvGraphicFramePr>
        <p:xfrm>
          <a:off x="457200" y="1417638"/>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57200" y="6211669"/>
            <a:ext cx="8229600" cy="646331"/>
          </a:xfrm>
          <a:prstGeom prst="rect">
            <a:avLst/>
          </a:prstGeom>
          <a:noFill/>
        </p:spPr>
        <p:txBody>
          <a:bodyPr wrap="square" rtlCol="0">
            <a:spAutoFit/>
          </a:bodyPr>
          <a:lstStyle/>
          <a:p>
            <a:r>
              <a:rPr lang="en-US" dirty="0" smtClean="0"/>
              <a:t>* Data NM Indicator Based Information System</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71475" y="114300"/>
            <a:ext cx="8401050" cy="66294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347663" y="138113"/>
            <a:ext cx="8448675" cy="65817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b="1" dirty="0" smtClean="0">
                <a:solidFill>
                  <a:srgbClr val="FFC000"/>
                </a:solidFill>
                <a:latin typeface="Arial Black" pitchFamily="34" charset="0"/>
              </a:rPr>
              <a:t>Equitable Access &amp; Opportunities for All</a:t>
            </a:r>
            <a:endParaRPr lang="en-US" sz="2800" b="1" dirty="0">
              <a:solidFill>
                <a:srgbClr val="FFC000"/>
              </a:solidFill>
              <a:latin typeface="Arial Black" pitchFamily="34" charset="0"/>
            </a:endParaRPr>
          </a:p>
        </p:txBody>
      </p:sp>
      <p:graphicFrame>
        <p:nvGraphicFramePr>
          <p:cNvPr id="3" name="Chart 2"/>
          <p:cNvGraphicFramePr/>
          <p:nvPr>
            <p:extLst>
              <p:ext uri="{D42A27DB-BD31-4B8C-83A1-F6EECF244321}">
                <p14:modId xmlns:p14="http://schemas.microsoft.com/office/powerpoint/2010/main" xmlns="" val="1963344705"/>
              </p:ext>
            </p:extLst>
          </p:nvPr>
        </p:nvGraphicFramePr>
        <p:xfrm>
          <a:off x="304800" y="838200"/>
          <a:ext cx="8839200" cy="5791200"/>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descr="C:\Users\marsha\AppData\Local\Microsoft\Windows\Temporary Internet Files\Content.IE5\I0K0NP3L\MC900071405[1].wmf"/>
          <p:cNvPicPr>
            <a:picLocks noChangeAspect="1" noChangeArrowheads="1"/>
          </p:cNvPicPr>
          <p:nvPr/>
        </p:nvPicPr>
        <p:blipFill>
          <a:blip r:embed="rId4" cstate="print"/>
          <a:srcRect/>
          <a:stretch>
            <a:fillRect/>
          </a:stretch>
        </p:blipFill>
        <p:spPr bwMode="auto">
          <a:xfrm>
            <a:off x="2197512" y="3276600"/>
            <a:ext cx="1758708" cy="1530036"/>
          </a:xfrm>
          <a:prstGeom prst="rect">
            <a:avLst/>
          </a:prstGeom>
          <a:noFill/>
        </p:spPr>
      </p:pic>
      <p:sp>
        <p:nvSpPr>
          <p:cNvPr id="5" name="Rectangle 4"/>
          <p:cNvSpPr/>
          <p:nvPr/>
        </p:nvSpPr>
        <p:spPr>
          <a:xfrm>
            <a:off x="7145311" y="6597528"/>
            <a:ext cx="1976823" cy="246221"/>
          </a:xfrm>
          <a:prstGeom prst="rect">
            <a:avLst/>
          </a:prstGeom>
        </p:spPr>
        <p:txBody>
          <a:bodyPr wrap="none">
            <a:spAutoFit/>
          </a:bodyPr>
          <a:lstStyle/>
          <a:p>
            <a:r>
              <a:rPr lang="en-US" sz="1000" dirty="0" smtClean="0"/>
              <a:t>2012  NMAHC/M. McMurray-Avila</a:t>
            </a:r>
            <a:endParaRPr lang="en-US" sz="1000" dirty="0"/>
          </a:p>
        </p:txBody>
      </p:sp>
    </p:spTree>
    <p:extLst>
      <p:ext uri="{BB962C8B-B14F-4D97-AF65-F5344CB8AC3E}">
        <p14:creationId xmlns:p14="http://schemas.microsoft.com/office/powerpoint/2010/main" xmlns="" val="29017977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485775" y="147638"/>
            <a:ext cx="8172450" cy="656272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1452563" y="795338"/>
            <a:ext cx="6238875" cy="5267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81000"/>
            <a:ext cx="7696200" cy="1470025"/>
          </a:xfrm>
        </p:spPr>
        <p:txBody>
          <a:bodyPr>
            <a:normAutofit/>
          </a:bodyPr>
          <a:lstStyle/>
          <a:p>
            <a:r>
              <a:rPr lang="en-US" sz="3600" b="1" dirty="0" smtClean="0">
                <a:solidFill>
                  <a:srgbClr val="FFC000"/>
                </a:solidFill>
                <a:latin typeface="Arial Black" pitchFamily="34" charset="0"/>
              </a:rPr>
              <a:t>So what are health policies?</a:t>
            </a:r>
            <a:endParaRPr lang="en-US" sz="3600" b="1" dirty="0">
              <a:solidFill>
                <a:srgbClr val="FFC000"/>
              </a:solidFill>
              <a:latin typeface="Arial Black" pitchFamily="34" charset="0"/>
            </a:endParaRPr>
          </a:p>
        </p:txBody>
      </p:sp>
      <p:sp>
        <p:nvSpPr>
          <p:cNvPr id="3" name="Subtitle 2"/>
          <p:cNvSpPr>
            <a:spLocks noGrp="1"/>
          </p:cNvSpPr>
          <p:nvPr>
            <p:ph type="subTitle" idx="1"/>
          </p:nvPr>
        </p:nvSpPr>
        <p:spPr>
          <a:xfrm>
            <a:off x="457200" y="1828800"/>
            <a:ext cx="8153400" cy="4495800"/>
          </a:xfrm>
        </p:spPr>
        <p:txBody>
          <a:bodyPr>
            <a:normAutofit/>
          </a:bodyPr>
          <a:lstStyle/>
          <a:p>
            <a:pPr algn="l">
              <a:buFont typeface="Arial" pitchFamily="34" charset="0"/>
              <a:buChar char="•"/>
            </a:pPr>
            <a:r>
              <a:rPr lang="en-US" dirty="0" smtClean="0"/>
              <a:t> Transportation policy is health policy</a:t>
            </a:r>
          </a:p>
          <a:p>
            <a:pPr algn="l">
              <a:buFont typeface="Arial" pitchFamily="34" charset="0"/>
              <a:buChar char="•"/>
            </a:pPr>
            <a:r>
              <a:rPr lang="en-US" dirty="0" smtClean="0"/>
              <a:t> Land use policy is health policy</a:t>
            </a:r>
          </a:p>
          <a:p>
            <a:pPr algn="l">
              <a:buFont typeface="Arial" pitchFamily="34" charset="0"/>
              <a:buChar char="•"/>
            </a:pPr>
            <a:r>
              <a:rPr lang="en-US" dirty="0" smtClean="0"/>
              <a:t> Education policy is health policy</a:t>
            </a:r>
          </a:p>
          <a:p>
            <a:pPr algn="l">
              <a:buFont typeface="Arial" pitchFamily="34" charset="0"/>
              <a:buChar char="•"/>
            </a:pPr>
            <a:r>
              <a:rPr lang="en-US" dirty="0" smtClean="0"/>
              <a:t> Tax policy is health policy</a:t>
            </a:r>
          </a:p>
          <a:p>
            <a:pPr algn="l">
              <a:buFont typeface="Arial" pitchFamily="34" charset="0"/>
              <a:buChar char="•"/>
            </a:pPr>
            <a:r>
              <a:rPr lang="en-US" dirty="0" smtClean="0"/>
              <a:t> Agricultural policy is health policy</a:t>
            </a:r>
          </a:p>
          <a:p>
            <a:pPr algn="l">
              <a:buFont typeface="Arial" pitchFamily="34" charset="0"/>
              <a:buChar char="•"/>
            </a:pPr>
            <a:r>
              <a:rPr lang="en-US" dirty="0" smtClean="0"/>
              <a:t> Economic development policy is health policy</a:t>
            </a:r>
          </a:p>
          <a:p>
            <a:pPr algn="l">
              <a:buFont typeface="Arial" pitchFamily="34" charset="0"/>
              <a:buChar char="•"/>
            </a:pPr>
            <a:r>
              <a:rPr lang="en-US" dirty="0" smtClean="0"/>
              <a:t> Criminal justice policy is health policy</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FFC000"/>
                </a:solidFill>
                <a:latin typeface="Arial Black" panose="020B0A04020102020204" pitchFamily="34" charset="0"/>
              </a:rPr>
              <a:t>SUMMARY: What is health and where does it come from?</a:t>
            </a:r>
            <a:endParaRPr lang="en-US" sz="3600" dirty="0">
              <a:solidFill>
                <a:srgbClr val="FFC000"/>
              </a:solidFill>
              <a:latin typeface="Arial Black" panose="020B0A04020102020204" pitchFamily="34" charset="0"/>
            </a:endParaRPr>
          </a:p>
        </p:txBody>
      </p:sp>
      <p:sp>
        <p:nvSpPr>
          <p:cNvPr id="3" name="Content Placeholder 2"/>
          <p:cNvSpPr>
            <a:spLocks noGrp="1"/>
          </p:cNvSpPr>
          <p:nvPr>
            <p:ph idx="1"/>
          </p:nvPr>
        </p:nvSpPr>
        <p:spPr/>
        <p:txBody>
          <a:bodyPr>
            <a:normAutofit fontScale="92500" lnSpcReduction="20000"/>
          </a:bodyPr>
          <a:lstStyle/>
          <a:p>
            <a:r>
              <a:rPr lang="en-US" dirty="0" smtClean="0"/>
              <a:t>Health is “a state of complete physical, mental and social well-being and not merely the absence of disease or infirmity.” (</a:t>
            </a:r>
            <a:r>
              <a:rPr lang="en-US" i="1" dirty="0" smtClean="0"/>
              <a:t>World Health Organization</a:t>
            </a:r>
            <a:r>
              <a:rPr lang="en-US" dirty="0" smtClean="0"/>
              <a:t>)</a:t>
            </a:r>
          </a:p>
          <a:p>
            <a:r>
              <a:rPr lang="en-US" dirty="0" smtClean="0"/>
              <a:t>Public health is “what we as a society do to collectively assure the conditions in which people can be healthy.” (</a:t>
            </a:r>
            <a:r>
              <a:rPr lang="en-US" i="1" dirty="0" smtClean="0"/>
              <a:t>Institute of Medicine, 1988</a:t>
            </a:r>
            <a:r>
              <a:rPr lang="en-US" dirty="0" smtClean="0"/>
              <a:t>)</a:t>
            </a:r>
          </a:p>
          <a:p>
            <a:r>
              <a:rPr lang="en-US" dirty="0" smtClean="0"/>
              <a:t>Those conditions can be described as the places where we live, learn, work, and play, and the social, economic and political factors that affect us in those places.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928688" y="595313"/>
            <a:ext cx="7286625" cy="566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11898</TotalTime>
  <Words>5429</Words>
  <Application>Microsoft Office PowerPoint</Application>
  <PresentationFormat>On-screen Show (4:3)</PresentationFormat>
  <Paragraphs>395</Paragraphs>
  <Slides>50</Slides>
  <Notes>50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3_Office Theme</vt:lpstr>
      <vt:lpstr>Worksheet</vt:lpstr>
      <vt:lpstr>Health in All Policies  </vt:lpstr>
      <vt:lpstr>What we’ll cover today…</vt:lpstr>
      <vt:lpstr>What determines how healthy we are?</vt:lpstr>
      <vt:lpstr>What (really) determines how healthy we are?</vt:lpstr>
      <vt:lpstr>Equitable Access &amp; Opportunities for All</vt:lpstr>
      <vt:lpstr>Slide 6</vt:lpstr>
      <vt:lpstr>So what are health policies?</vt:lpstr>
      <vt:lpstr>SUMMARY: What is health and where does it come from?</vt:lpstr>
      <vt:lpstr>Slide 9</vt:lpstr>
      <vt:lpstr>Context…</vt:lpstr>
      <vt:lpstr>Slide 11</vt:lpstr>
      <vt:lpstr>That’s all great in theory… How do we put it into practice?</vt:lpstr>
      <vt:lpstr>HiAP – 5 Key Elements</vt:lpstr>
      <vt:lpstr>1. Promote health, equity and sustainability</vt:lpstr>
      <vt:lpstr>2.  Support intersectoral collaboration</vt:lpstr>
      <vt:lpstr>Breaking down silos…</vt:lpstr>
      <vt:lpstr>The Silo Culture Impedes HiAP</vt:lpstr>
      <vt:lpstr>3. Benefit multiple partners</vt:lpstr>
      <vt:lpstr>4.  Engage stakeholders</vt:lpstr>
      <vt:lpstr>5.  Create structural or procedural change</vt:lpstr>
      <vt:lpstr>Strategies for implementation</vt:lpstr>
      <vt:lpstr>Examples where HiAP can contribute to current policy discussions  and projects in NM </vt:lpstr>
      <vt:lpstr>New Mexico  Health in All Policies Task Force</vt:lpstr>
      <vt:lpstr>Examples of Formalizing  Health in All Policies Work</vt:lpstr>
      <vt:lpstr>California HiAP Task Force: Establishment</vt:lpstr>
      <vt:lpstr>California HiAP Task Force: Aspirations for All Californians </vt:lpstr>
      <vt:lpstr>California HiAP Task Force: What is our value added?</vt:lpstr>
      <vt:lpstr>Health in All Policies  at the local level in New Mexico: Bernalillo County  Doña Ana County McKinley County</vt:lpstr>
      <vt:lpstr>PLACE MATTERS for health:</vt:lpstr>
      <vt:lpstr>The Facts…</vt:lpstr>
      <vt:lpstr>PLACE MATTERS</vt:lpstr>
      <vt:lpstr>Slide 32</vt:lpstr>
      <vt:lpstr>Bernalillo County PLACE MATTERS</vt:lpstr>
      <vt:lpstr>In Bernalillo County </vt:lpstr>
      <vt:lpstr>Impacted Communities in Bernalillo County</vt:lpstr>
      <vt:lpstr>Polluting Industries in Mountain View</vt:lpstr>
      <vt:lpstr>Slide 37</vt:lpstr>
      <vt:lpstr>Why are people dying?</vt:lpstr>
      <vt:lpstr>The Economic Impact of Poor Health</vt:lpstr>
      <vt:lpstr>So now what?</vt:lpstr>
      <vt:lpstr>Doña Ana County PLACE MATTERS</vt:lpstr>
      <vt:lpstr>Location/Demographics</vt:lpstr>
      <vt:lpstr>Health Issues</vt:lpstr>
      <vt:lpstr>Addressing the issues</vt:lpstr>
      <vt:lpstr>McKinley Community PLACE MATTERS</vt:lpstr>
      <vt:lpstr>Race/Ethnicity Demographics</vt:lpstr>
      <vt:lpstr>Age Demographics</vt:lpstr>
      <vt:lpstr>Slide 48</vt:lpstr>
      <vt:lpstr>Slide 49</vt:lpstr>
      <vt:lpstr>Slide 50</vt:lpstr>
    </vt:vector>
  </TitlesOfParts>
  <Company>Bernalillo County Government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Marsha McMurray-Avila</dc:creator>
  <cp:lastModifiedBy>Marsha McMurray-Avila</cp:lastModifiedBy>
  <cp:revision>171</cp:revision>
  <dcterms:created xsi:type="dcterms:W3CDTF">2014-08-22T22:07:09Z</dcterms:created>
  <dcterms:modified xsi:type="dcterms:W3CDTF">2014-11-25T05:28:13Z</dcterms:modified>
</cp:coreProperties>
</file>